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3" r:id="rId2"/>
    <p:sldId id="262" r:id="rId3"/>
    <p:sldId id="264" r:id="rId4"/>
    <p:sldId id="265" r:id="rId5"/>
    <p:sldId id="273" r:id="rId6"/>
    <p:sldId id="274" r:id="rId7"/>
    <p:sldId id="272" r:id="rId8"/>
    <p:sldId id="276" r:id="rId9"/>
    <p:sldId id="269" r:id="rId10"/>
    <p:sldId id="270" r:id="rId11"/>
    <p:sldId id="271" r:id="rId12"/>
    <p:sldId id="275" r:id="rId13"/>
    <p:sldId id="277" r:id="rId14"/>
    <p:sldId id="266" r:id="rId15"/>
    <p:sldId id="268" r:id="rId16"/>
    <p:sldId id="267" r:id="rId17"/>
  </p:sldIdLst>
  <p:sldSz cx="10693400" cy="7561263"/>
  <p:notesSz cx="6858000" cy="9144000"/>
  <p:defaultTextStyle>
    <a:defPPr>
      <a:defRPr lang="de-DE"/>
    </a:defPPr>
    <a:lvl1pPr algn="ctr" rtl="0" fontAlgn="base">
      <a:lnSpc>
        <a:spcPct val="120000"/>
      </a:lnSpc>
      <a:spcBef>
        <a:spcPct val="0"/>
      </a:spcBef>
      <a:spcAft>
        <a:spcPct val="0"/>
      </a:spcAft>
      <a:buFont typeface="Wingdings 3" pitchFamily="18" charset="2"/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lnSpc>
        <a:spcPct val="120000"/>
      </a:lnSpc>
      <a:spcBef>
        <a:spcPct val="0"/>
      </a:spcBef>
      <a:spcAft>
        <a:spcPct val="0"/>
      </a:spcAft>
      <a:buFont typeface="Wingdings 3" pitchFamily="18" charset="2"/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lnSpc>
        <a:spcPct val="120000"/>
      </a:lnSpc>
      <a:spcBef>
        <a:spcPct val="0"/>
      </a:spcBef>
      <a:spcAft>
        <a:spcPct val="0"/>
      </a:spcAft>
      <a:buFont typeface="Wingdings 3" pitchFamily="18" charset="2"/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lnSpc>
        <a:spcPct val="120000"/>
      </a:lnSpc>
      <a:spcBef>
        <a:spcPct val="0"/>
      </a:spcBef>
      <a:spcAft>
        <a:spcPct val="0"/>
      </a:spcAft>
      <a:buFont typeface="Wingdings 3" pitchFamily="18" charset="2"/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lnSpc>
        <a:spcPct val="120000"/>
      </a:lnSpc>
      <a:spcBef>
        <a:spcPct val="0"/>
      </a:spcBef>
      <a:spcAft>
        <a:spcPct val="0"/>
      </a:spcAft>
      <a:buFont typeface="Wingdings 3" pitchFamily="18" charset="2"/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 autoAdjust="0"/>
    <p:restoredTop sz="96261" autoAdjust="0"/>
  </p:normalViewPr>
  <p:slideViewPr>
    <p:cSldViewPr>
      <p:cViewPr varScale="1">
        <p:scale>
          <a:sx n="102" d="100"/>
          <a:sy n="102" d="100"/>
        </p:scale>
        <p:origin x="-1692" y="-96"/>
      </p:cViewPr>
      <p:guideLst>
        <p:guide orient="horz" pos="4195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buFontTx/>
              <a:buNone/>
              <a:defRPr sz="1200"/>
            </a:lvl1pPr>
          </a:lstStyle>
          <a:p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Tx/>
              <a:buNone/>
              <a:defRPr sz="1200"/>
            </a:lvl1pPr>
          </a:lstStyle>
          <a:p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4888" y="685800"/>
            <a:ext cx="48482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buFontTx/>
              <a:buNone/>
              <a:defRPr sz="1200"/>
            </a:lvl1pPr>
          </a:lstStyle>
          <a:p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Tx/>
              <a:buNone/>
              <a:defRPr sz="1200"/>
            </a:lvl1pPr>
          </a:lstStyle>
          <a:p>
            <a:fld id="{46AFA0FA-BF24-420B-871B-0069C2BF78C1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29431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DPSIR (</a:t>
            </a:r>
            <a:r>
              <a:rPr lang="en-US" dirty="0" err="1" smtClean="0"/>
              <a:t>Abkürzung</a:t>
            </a:r>
            <a:r>
              <a:rPr lang="en-US" dirty="0" smtClean="0"/>
              <a:t> </a:t>
            </a:r>
            <a:r>
              <a:rPr lang="en-US" dirty="0" err="1" smtClean="0"/>
              <a:t>für</a:t>
            </a:r>
            <a:r>
              <a:rPr lang="en-US" dirty="0" smtClean="0"/>
              <a:t> Driving forces, Pressures, States, Impacts and Responses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0FA-BF24-420B-871B-0069C2BF78C1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489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Perch</a:t>
            </a:r>
            <a:r>
              <a:rPr lang="de-DE" dirty="0" smtClean="0"/>
              <a:t>: Barsch, Pike </a:t>
            </a:r>
            <a:r>
              <a:rPr lang="de-DE" dirty="0" err="1" smtClean="0"/>
              <a:t>perch</a:t>
            </a:r>
            <a:r>
              <a:rPr lang="de-DE" dirty="0" smtClean="0"/>
              <a:t>:</a:t>
            </a:r>
            <a:r>
              <a:rPr lang="de-DE" baseline="0" dirty="0" smtClean="0"/>
              <a:t> Zander, Roach: Rotauge;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0FA-BF24-420B-871B-0069C2BF78C1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7128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2" b="20255"/>
          <a:stretch/>
        </p:blipFill>
        <p:spPr bwMode="auto">
          <a:xfrm>
            <a:off x="0" y="2171699"/>
            <a:ext cx="10693400" cy="428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03250" y="324247"/>
            <a:ext cx="9866313" cy="503238"/>
          </a:xfr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 smtClean="0"/>
              <a:t>titelmaster</a:t>
            </a:r>
            <a:endParaRPr lang="de-DE" noProof="0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03250" y="1041797"/>
            <a:ext cx="9866313" cy="917575"/>
          </a:xfrm>
        </p:spPr>
        <p:txBody>
          <a:bodyPr anchor="b"/>
          <a:lstStyle>
            <a:lvl1pPr>
              <a:lnSpc>
                <a:spcPct val="100000"/>
              </a:lnSpc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noProof="0" dirty="0" err="1" smtClean="0"/>
              <a:t>titel</a:t>
            </a:r>
            <a:r>
              <a:rPr lang="de-DE" noProof="0" dirty="0" smtClean="0"/>
              <a:t> </a:t>
            </a:r>
            <a:r>
              <a:rPr lang="de-DE" noProof="0" dirty="0" err="1" smtClean="0"/>
              <a:t>of</a:t>
            </a:r>
            <a:r>
              <a:rPr lang="de-DE" noProof="0" dirty="0" smtClean="0"/>
              <a:t> </a:t>
            </a:r>
            <a:r>
              <a:rPr lang="de-DE" noProof="0" dirty="0" err="1" smtClean="0"/>
              <a:t>presentation</a:t>
            </a:r>
            <a:endParaRPr lang="de-DE" noProof="0" dirty="0" smtClean="0"/>
          </a:p>
        </p:txBody>
      </p:sp>
      <p:pic>
        <p:nvPicPr>
          <p:cNvPr id="24597" name="Picture 21" descr="V:\Druckerei\Satzauftraege\LOGOS_Div\SHEBA-Logo\SHEBA-Logopaket\Poster_PPT\SHEBA-Logo_RGB_72dpi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302" y="4788743"/>
            <a:ext cx="3797607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2" b="87319"/>
          <a:stretch/>
        </p:blipFill>
        <p:spPr bwMode="auto">
          <a:xfrm>
            <a:off x="0" y="7324725"/>
            <a:ext cx="10693400" cy="27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7B5E007-8B67-4D55-AC58-8586F9573028}" type="slidenum">
              <a:rPr lang="de-DE"/>
              <a:pPr/>
              <a:t>‹nr.›</a:t>
            </a:fld>
            <a:endParaRPr lang="de-DE" dirty="0"/>
          </a:p>
        </p:txBody>
      </p:sp>
      <p:pic>
        <p:nvPicPr>
          <p:cNvPr id="6" name="Picture 21" descr="V:\Druckerei\Satzauftraege\LOGOS_Div\SHEBA-Logo\SHEBA-Logopaket\Poster_PPT\SHEBA-Logo_RGB_72dpi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165" y="180230"/>
            <a:ext cx="1008112" cy="30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 userDrawn="1"/>
        </p:nvSpPr>
        <p:spPr bwMode="gray">
          <a:xfrm>
            <a:off x="450156" y="7357615"/>
            <a:ext cx="2952328" cy="23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1042988"/>
            <a:r>
              <a:rPr lang="de-DE" sz="1000" dirty="0" smtClean="0">
                <a:solidFill>
                  <a:schemeClr val="accent5">
                    <a:lumMod val="50000"/>
                  </a:schemeClr>
                </a:solidFill>
              </a:rPr>
              <a:t>Markus </a:t>
            </a:r>
            <a:r>
              <a:rPr lang="de-DE" sz="1000" dirty="0" err="1" smtClean="0">
                <a:solidFill>
                  <a:schemeClr val="accent5">
                    <a:lumMod val="50000"/>
                  </a:schemeClr>
                </a:solidFill>
              </a:rPr>
              <a:t>Quante</a:t>
            </a:r>
            <a:endParaRPr lang="de-DE" sz="1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60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0850" y="395288"/>
            <a:ext cx="6767512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0850" y="1484313"/>
            <a:ext cx="9036050" cy="514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9523413" y="6918325"/>
            <a:ext cx="75565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1042988">
              <a:lnSpc>
                <a:spcPct val="100000"/>
              </a:lnSpc>
              <a:buFontTx/>
              <a:buNone/>
              <a:defRPr sz="1000"/>
            </a:lvl1pPr>
          </a:lstStyle>
          <a:p>
            <a:fld id="{A335A45F-5C89-448F-A7F8-6CA5065D9D34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042988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1042988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Arial" charset="0"/>
        </a:defRPr>
      </a:lvl2pPr>
      <a:lvl3pPr algn="l" defTabSz="1042988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Arial" charset="0"/>
        </a:defRPr>
      </a:lvl3pPr>
      <a:lvl4pPr algn="l" defTabSz="1042988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Arial" charset="0"/>
        </a:defRPr>
      </a:lvl4pPr>
      <a:lvl5pPr algn="l" defTabSz="1042988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Arial" charset="0"/>
        </a:defRPr>
      </a:lvl5pPr>
      <a:lvl6pPr marL="457200" algn="l" defTabSz="1042988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Arial" charset="0"/>
        </a:defRPr>
      </a:lvl6pPr>
      <a:lvl7pPr marL="914400" algn="l" defTabSz="1042988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Arial" charset="0"/>
        </a:defRPr>
      </a:lvl7pPr>
      <a:lvl8pPr marL="1371600" algn="l" defTabSz="1042988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Arial" charset="0"/>
        </a:defRPr>
      </a:lvl8pPr>
      <a:lvl9pPr marL="1828800" algn="l" defTabSz="1042988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algn="l" defTabSz="1042988" rtl="0" eaLnBrk="1" fontAlgn="base" hangingPunct="1">
        <a:lnSpc>
          <a:spcPct val="120000"/>
        </a:lnSpc>
        <a:spcBef>
          <a:spcPct val="0"/>
        </a:spcBef>
        <a:spcAft>
          <a:spcPct val="0"/>
        </a:spcAft>
        <a:tabLst>
          <a:tab pos="449263" algn="l"/>
          <a:tab pos="898525" algn="l"/>
          <a:tab pos="1347788" algn="l"/>
          <a:tab pos="1797050" algn="l"/>
        </a:tabLst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46088" indent="-444500" algn="l" defTabSz="1042988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Wingdings 3" pitchFamily="18" charset="2"/>
        <a:buChar char="Ò"/>
        <a:tabLst>
          <a:tab pos="449263" algn="l"/>
          <a:tab pos="898525" algn="l"/>
          <a:tab pos="1347788" algn="l"/>
          <a:tab pos="1797050" algn="l"/>
        </a:tabLst>
        <a:defRPr sz="1600">
          <a:solidFill>
            <a:schemeClr val="tx1"/>
          </a:solidFill>
          <a:latin typeface="+mn-lt"/>
          <a:cs typeface="+mn-cs"/>
        </a:defRPr>
      </a:lvl2pPr>
      <a:lvl3pPr marL="895350" indent="-447675" algn="l" defTabSz="1042988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Wingdings 3" pitchFamily="18" charset="2"/>
        <a:buChar char="Ò"/>
        <a:tabLst>
          <a:tab pos="449263" algn="l"/>
          <a:tab pos="898525" algn="l"/>
          <a:tab pos="1347788" algn="l"/>
          <a:tab pos="1797050" algn="l"/>
        </a:tabLst>
        <a:defRPr sz="1600">
          <a:solidFill>
            <a:schemeClr val="tx1"/>
          </a:solidFill>
          <a:latin typeface="+mn-lt"/>
          <a:cs typeface="+mn-cs"/>
        </a:defRPr>
      </a:lvl3pPr>
      <a:lvl4pPr marL="1344613" indent="-447675" algn="l" defTabSz="1042988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Wingdings 3" pitchFamily="18" charset="2"/>
        <a:buChar char="Ò"/>
        <a:tabLst>
          <a:tab pos="449263" algn="l"/>
          <a:tab pos="898525" algn="l"/>
          <a:tab pos="1347788" algn="l"/>
          <a:tab pos="1797050" algn="l"/>
        </a:tabLst>
        <a:defRPr sz="1600">
          <a:solidFill>
            <a:schemeClr val="tx1"/>
          </a:solidFill>
          <a:latin typeface="+mn-lt"/>
          <a:cs typeface="+mn-cs"/>
        </a:defRPr>
      </a:lvl4pPr>
      <a:lvl5pPr marL="1793875" indent="-447675" algn="l" defTabSz="1042988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Wingdings 3" pitchFamily="18" charset="2"/>
        <a:buChar char="Ò"/>
        <a:tabLst>
          <a:tab pos="449263" algn="l"/>
          <a:tab pos="898525" algn="l"/>
          <a:tab pos="1347788" algn="l"/>
          <a:tab pos="1797050" algn="l"/>
        </a:tabLst>
        <a:defRPr sz="1600">
          <a:solidFill>
            <a:schemeClr val="tx1"/>
          </a:solidFill>
          <a:latin typeface="+mn-lt"/>
          <a:cs typeface="+mn-cs"/>
        </a:defRPr>
      </a:lvl5pPr>
      <a:lvl6pPr marL="2251075" indent="-447675" algn="l" defTabSz="1042988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Wingdings 3" pitchFamily="18" charset="2"/>
        <a:buChar char="Ò"/>
        <a:tabLst>
          <a:tab pos="449263" algn="l"/>
          <a:tab pos="898525" algn="l"/>
          <a:tab pos="1347788" algn="l"/>
          <a:tab pos="1797050" algn="l"/>
        </a:tabLst>
        <a:defRPr sz="1600">
          <a:solidFill>
            <a:schemeClr val="tx1"/>
          </a:solidFill>
          <a:latin typeface="+mn-lt"/>
          <a:cs typeface="+mn-cs"/>
        </a:defRPr>
      </a:lvl6pPr>
      <a:lvl7pPr marL="2708275" indent="-447675" algn="l" defTabSz="1042988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Wingdings 3" pitchFamily="18" charset="2"/>
        <a:buChar char="Ò"/>
        <a:tabLst>
          <a:tab pos="449263" algn="l"/>
          <a:tab pos="898525" algn="l"/>
          <a:tab pos="1347788" algn="l"/>
          <a:tab pos="1797050" algn="l"/>
        </a:tabLst>
        <a:defRPr sz="1600">
          <a:solidFill>
            <a:schemeClr val="tx1"/>
          </a:solidFill>
          <a:latin typeface="+mn-lt"/>
          <a:cs typeface="+mn-cs"/>
        </a:defRPr>
      </a:lvl7pPr>
      <a:lvl8pPr marL="3165475" indent="-447675" algn="l" defTabSz="1042988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Wingdings 3" pitchFamily="18" charset="2"/>
        <a:buChar char="Ò"/>
        <a:tabLst>
          <a:tab pos="449263" algn="l"/>
          <a:tab pos="898525" algn="l"/>
          <a:tab pos="1347788" algn="l"/>
          <a:tab pos="1797050" algn="l"/>
        </a:tabLst>
        <a:defRPr sz="1600">
          <a:solidFill>
            <a:schemeClr val="tx1"/>
          </a:solidFill>
          <a:latin typeface="+mn-lt"/>
          <a:cs typeface="+mn-cs"/>
        </a:defRPr>
      </a:lvl8pPr>
      <a:lvl9pPr marL="3622675" indent="-447675" algn="l" defTabSz="1042988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Wingdings 3" pitchFamily="18" charset="2"/>
        <a:buChar char="Ò"/>
        <a:tabLst>
          <a:tab pos="449263" algn="l"/>
          <a:tab pos="898525" algn="l"/>
          <a:tab pos="1347788" algn="l"/>
          <a:tab pos="1797050" algn="l"/>
        </a:tabLst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www.sheba-project.eu/Deliverable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sheba-project.eu/deliverables/index.php.e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  <a:p>
            <a:r>
              <a:rPr lang="en-US" b="1" dirty="0" smtClean="0"/>
              <a:t>Progress </a:t>
            </a:r>
            <a:r>
              <a:rPr lang="en-US" b="1" dirty="0"/>
              <a:t>report of the BONUS SHEBA project </a:t>
            </a:r>
            <a:endParaRPr lang="de-DE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000" dirty="0" smtClean="0"/>
              <a:t>EUSBSR PA Ship 6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international Steering Committee meeting</a:t>
            </a:r>
            <a:endParaRPr lang="de-DE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gray">
          <a:xfrm>
            <a:off x="5418708" y="7109693"/>
            <a:ext cx="4084194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1042988"/>
            <a:r>
              <a:rPr lang="de-DE" dirty="0" smtClean="0">
                <a:solidFill>
                  <a:schemeClr val="accent5">
                    <a:lumMod val="50000"/>
                  </a:schemeClr>
                </a:solidFill>
              </a:rPr>
              <a:t>14. April 2016 / </a:t>
            </a:r>
            <a:r>
              <a:rPr lang="de-DE" dirty="0" err="1" smtClean="0">
                <a:solidFill>
                  <a:schemeClr val="accent5">
                    <a:lumMod val="50000"/>
                  </a:schemeClr>
                </a:solidFill>
              </a:rPr>
              <a:t>Copenhagen</a:t>
            </a:r>
            <a:endParaRPr lang="de-DE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5418708" y="6437040"/>
            <a:ext cx="4012756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algn="l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algn="l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de-DE" sz="2000" dirty="0" smtClean="0">
                <a:solidFill>
                  <a:schemeClr val="accent5">
                    <a:lumMod val="50000"/>
                  </a:schemeClr>
                </a:solidFill>
              </a:rPr>
              <a:t>Markus </a:t>
            </a:r>
            <a:r>
              <a:rPr lang="de-DE" sz="2000" dirty="0" err="1" smtClean="0">
                <a:solidFill>
                  <a:schemeClr val="accent5">
                    <a:lumMod val="50000"/>
                  </a:schemeClr>
                </a:solidFill>
              </a:rPr>
              <a:t>Quante</a:t>
            </a:r>
            <a:r>
              <a:rPr lang="de-DE" sz="2000" dirty="0" smtClean="0">
                <a:solidFill>
                  <a:schemeClr val="accent5">
                    <a:lumMod val="50000"/>
                  </a:schemeClr>
                </a:solidFill>
              </a:rPr>
              <a:t>, HZG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DE" sz="2000" dirty="0" smtClean="0">
                <a:solidFill>
                  <a:schemeClr val="accent5">
                    <a:lumMod val="50000"/>
                  </a:schemeClr>
                </a:solidFill>
              </a:rPr>
              <a:t>Jana </a:t>
            </a:r>
            <a:r>
              <a:rPr lang="de-DE" sz="2000" dirty="0" err="1" smtClean="0">
                <a:solidFill>
                  <a:schemeClr val="accent5">
                    <a:lumMod val="50000"/>
                  </a:schemeClr>
                </a:solidFill>
              </a:rPr>
              <a:t>Moldanova</a:t>
            </a:r>
            <a:r>
              <a:rPr lang="de-DE" sz="2000" dirty="0" smtClean="0">
                <a:solidFill>
                  <a:schemeClr val="accent5">
                    <a:lumMod val="50000"/>
                  </a:schemeClr>
                </a:solidFill>
              </a:rPr>
              <a:t>, IVL</a:t>
            </a:r>
            <a:endParaRPr lang="de-DE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5346700" y="5796855"/>
            <a:ext cx="34563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baseline="30000" dirty="0">
                <a:solidFill>
                  <a:schemeClr val="accent5">
                    <a:lumMod val="50000"/>
                  </a:schemeClr>
                </a:solidFill>
              </a:rPr>
              <a:t>Sustainable Shipping and </a:t>
            </a:r>
            <a:br>
              <a:rPr lang="en-US" sz="1800" b="1" baseline="300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1800" b="1" baseline="30000" dirty="0">
                <a:solidFill>
                  <a:schemeClr val="accent5">
                    <a:lumMod val="50000"/>
                  </a:schemeClr>
                </a:solidFill>
              </a:rPr>
              <a:t>Environment of the Baltic Sea </a:t>
            </a:r>
            <a:r>
              <a:rPr lang="en-US" sz="1800" b="1" baseline="30000" dirty="0" smtClean="0">
                <a:solidFill>
                  <a:schemeClr val="accent5">
                    <a:lumMod val="50000"/>
                  </a:schemeClr>
                </a:solidFill>
              </a:rPr>
              <a:t>region</a:t>
            </a:r>
            <a:endParaRPr lang="de-DE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2" descr="eu  flag of europ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564" y="6660645"/>
            <a:ext cx="1032486" cy="68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U:\CTM\SHEBA\LogosCommunication\Logos\BONUS\Logo_ bonus_medi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4" y="6658522"/>
            <a:ext cx="2520727" cy="70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sara0706\Documents\Arbete\SHEBA\Baltic Earth\BalticEarth_logo_Var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0773" y="6385525"/>
            <a:ext cx="945101" cy="115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044" y="6385524"/>
            <a:ext cx="1067516" cy="106751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5639" y="468263"/>
            <a:ext cx="1914525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WP 4 </a:t>
            </a:r>
            <a:r>
              <a:rPr lang="de-DE" dirty="0" err="1" smtClean="0"/>
              <a:t>Underwater</a:t>
            </a:r>
            <a:r>
              <a:rPr lang="de-DE" dirty="0" smtClean="0"/>
              <a:t> Noise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5" name="Picture 2" descr="D:\Documents\BONUS\SHEBA\Noise_Examp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8431" y="1116335"/>
            <a:ext cx="4759346" cy="461107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78748" y="6012879"/>
            <a:ext cx="4746812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i-FI" i="1" dirty="0" err="1" smtClean="0"/>
              <a:t>Example</a:t>
            </a:r>
            <a:r>
              <a:rPr lang="fi-FI" i="1" dirty="0" smtClean="0"/>
              <a:t> of a </a:t>
            </a:r>
            <a:r>
              <a:rPr lang="fi-FI" i="1" dirty="0" err="1" smtClean="0"/>
              <a:t>noise</a:t>
            </a:r>
            <a:r>
              <a:rPr lang="fi-FI" i="1" dirty="0" smtClean="0"/>
              <a:t> </a:t>
            </a:r>
            <a:r>
              <a:rPr lang="fi-FI" i="1" dirty="0" err="1" smtClean="0"/>
              <a:t>source</a:t>
            </a:r>
            <a:r>
              <a:rPr lang="fi-FI" i="1" dirty="0" smtClean="0"/>
              <a:t> </a:t>
            </a:r>
            <a:r>
              <a:rPr lang="fi-FI" i="1" dirty="0" err="1" smtClean="0"/>
              <a:t>description</a:t>
            </a:r>
            <a:r>
              <a:rPr lang="fi-FI" i="1" dirty="0" smtClean="0"/>
              <a:t> of a </a:t>
            </a:r>
            <a:r>
              <a:rPr lang="fi-FI" i="1" dirty="0" err="1" smtClean="0"/>
              <a:t>vessel</a:t>
            </a:r>
            <a:r>
              <a:rPr lang="fi-FI" i="1" dirty="0" smtClean="0"/>
              <a:t>.</a:t>
            </a:r>
          </a:p>
          <a:p>
            <a:pPr algn="l"/>
            <a:r>
              <a:rPr lang="fi-FI" i="1" dirty="0" err="1" smtClean="0"/>
              <a:t>Note</a:t>
            </a:r>
            <a:r>
              <a:rPr lang="fi-FI" i="1" dirty="0" smtClean="0"/>
              <a:t> the </a:t>
            </a:r>
            <a:r>
              <a:rPr lang="fi-FI" i="1" dirty="0" err="1" smtClean="0"/>
              <a:t>low</a:t>
            </a:r>
            <a:r>
              <a:rPr lang="fi-FI" i="1" dirty="0" smtClean="0"/>
              <a:t> </a:t>
            </a:r>
            <a:r>
              <a:rPr lang="fi-FI" i="1" dirty="0" err="1" smtClean="0"/>
              <a:t>frequency</a:t>
            </a:r>
            <a:r>
              <a:rPr lang="fi-FI" i="1" dirty="0" smtClean="0"/>
              <a:t> </a:t>
            </a:r>
            <a:r>
              <a:rPr lang="fi-FI" i="1" dirty="0" err="1" smtClean="0"/>
              <a:t>hump</a:t>
            </a:r>
            <a:r>
              <a:rPr lang="fi-FI" i="1" dirty="0" smtClean="0"/>
              <a:t>, </a:t>
            </a:r>
            <a:r>
              <a:rPr lang="fi-FI" i="1" dirty="0" err="1" smtClean="0"/>
              <a:t>which</a:t>
            </a:r>
            <a:r>
              <a:rPr lang="fi-FI" i="1" dirty="0" smtClean="0"/>
              <a:t> is </a:t>
            </a:r>
            <a:r>
              <a:rPr lang="fi-FI" i="1" dirty="0" err="1" smtClean="0"/>
              <a:t>due</a:t>
            </a:r>
            <a:r>
              <a:rPr lang="fi-FI" i="1" dirty="0" smtClean="0"/>
              <a:t> to </a:t>
            </a:r>
          </a:p>
          <a:p>
            <a:pPr algn="l"/>
            <a:r>
              <a:rPr lang="fi-FI" i="1" dirty="0" err="1" smtClean="0"/>
              <a:t>bad</a:t>
            </a:r>
            <a:r>
              <a:rPr lang="fi-FI" i="1" dirty="0" smtClean="0"/>
              <a:t> </a:t>
            </a:r>
            <a:r>
              <a:rPr lang="fi-FI" i="1" dirty="0" err="1" smtClean="0"/>
              <a:t>propeller</a:t>
            </a:r>
            <a:r>
              <a:rPr lang="fi-FI" i="1" dirty="0" smtClean="0"/>
              <a:t> design</a:t>
            </a:r>
            <a:endParaRPr lang="fi-FI" i="1" dirty="0"/>
          </a:p>
        </p:txBody>
      </p:sp>
      <p:sp>
        <p:nvSpPr>
          <p:cNvPr id="7" name="Rechteck 6"/>
          <p:cNvSpPr/>
          <p:nvPr/>
        </p:nvSpPr>
        <p:spPr>
          <a:xfrm>
            <a:off x="378148" y="1116335"/>
            <a:ext cx="5400600" cy="605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1042988">
              <a:tabLst>
                <a:tab pos="449263" algn="l"/>
                <a:tab pos="898525" algn="l"/>
                <a:tab pos="1347788" algn="l"/>
                <a:tab pos="1797050" algn="l"/>
              </a:tabLst>
            </a:pPr>
            <a:r>
              <a:rPr lang="de-DE" kern="0" dirty="0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1</a:t>
            </a:r>
            <a:r>
              <a:rPr lang="de-DE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. 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Description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of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shipping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b="1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noise</a:t>
            </a:r>
            <a:r>
              <a:rPr lang="de-DE" sz="1800" b="1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b="1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sources</a:t>
            </a:r>
            <a:endParaRPr lang="de-DE" sz="1800" b="1" kern="0" dirty="0">
              <a:solidFill>
                <a:srgbClr val="AACAE6">
                  <a:lumMod val="50000"/>
                </a:srgbClr>
              </a:solidFill>
              <a:latin typeface="Arial"/>
              <a:cs typeface="Arial"/>
            </a:endParaRPr>
          </a:p>
          <a:p>
            <a:pPr lvl="0" algn="l" defTabSz="1042988">
              <a:tabLst>
                <a:tab pos="449263" algn="l"/>
                <a:tab pos="898525" algn="l"/>
                <a:tab pos="1347788" algn="l"/>
                <a:tab pos="1797050" algn="l"/>
              </a:tabLst>
            </a:pP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2. </a:t>
            </a:r>
            <a:r>
              <a:rPr lang="de-DE" sz="1800" b="1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Sound </a:t>
            </a:r>
            <a:r>
              <a:rPr lang="de-DE" sz="1800" b="1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propagation</a:t>
            </a:r>
            <a:r>
              <a:rPr lang="de-DE" sz="1800" b="1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under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water</a:t>
            </a:r>
            <a:endParaRPr lang="de-DE" sz="1800" kern="0" dirty="0">
              <a:solidFill>
                <a:srgbClr val="AACAE6">
                  <a:lumMod val="50000"/>
                </a:srgbClr>
              </a:solidFill>
              <a:latin typeface="Arial"/>
              <a:cs typeface="Arial"/>
            </a:endParaRPr>
          </a:p>
          <a:p>
            <a:pPr lvl="0" algn="l" defTabSz="1042988">
              <a:tabLst>
                <a:tab pos="449263" algn="l"/>
                <a:tab pos="898525" algn="l"/>
                <a:tab pos="1347788" algn="l"/>
                <a:tab pos="1797050" algn="l"/>
              </a:tabLst>
            </a:pP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3. </a:t>
            </a:r>
            <a:r>
              <a:rPr lang="de-DE" sz="1800" b="1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Impacts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to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marine </a:t>
            </a:r>
            <a:r>
              <a:rPr lang="de-DE" sz="1800" kern="0" dirty="0" err="1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life</a:t>
            </a:r>
            <a:endParaRPr lang="de-DE" sz="1800" kern="0" dirty="0" smtClean="0">
              <a:solidFill>
                <a:srgbClr val="AACAE6">
                  <a:lumMod val="50000"/>
                </a:srgbClr>
              </a:solidFill>
              <a:latin typeface="Arial"/>
              <a:cs typeface="Arial"/>
            </a:endParaRPr>
          </a:p>
          <a:p>
            <a:pPr lvl="0" algn="l" defTabSz="1042988">
              <a:tabLst>
                <a:tab pos="449263" algn="l"/>
                <a:tab pos="898525" algn="l"/>
                <a:tab pos="1347788" algn="l"/>
                <a:tab pos="1797050" algn="l"/>
              </a:tabLst>
            </a:pPr>
            <a:endParaRPr lang="de-DE" sz="900" kern="0" dirty="0">
              <a:solidFill>
                <a:srgbClr val="AACAE6">
                  <a:lumMod val="50000"/>
                </a:srgbClr>
              </a:solidFill>
              <a:latin typeface="Arial"/>
              <a:cs typeface="Arial"/>
            </a:endParaRPr>
          </a:p>
          <a:p>
            <a:pPr lvl="0" algn="l" defTabSz="1042988">
              <a:tabLst>
                <a:tab pos="449263" algn="l"/>
                <a:tab pos="898525" algn="l"/>
                <a:tab pos="1347788" algn="l"/>
                <a:tab pos="1797050" algn="l"/>
              </a:tabLst>
            </a:pPr>
            <a:r>
              <a:rPr lang="de-DE" sz="1800" kern="0" dirty="0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- Modeling</a:t>
            </a:r>
            <a:endParaRPr lang="de-DE" sz="1800" kern="0" dirty="0">
              <a:solidFill>
                <a:srgbClr val="AACAE6">
                  <a:lumMod val="50000"/>
                </a:srgbClr>
              </a:solidFill>
              <a:latin typeface="Arial"/>
              <a:cs typeface="Arial"/>
            </a:endParaRPr>
          </a:p>
          <a:p>
            <a:pPr lvl="0" algn="l" defTabSz="1042988">
              <a:tabLst>
                <a:tab pos="449263" algn="l"/>
                <a:tab pos="898525" algn="l"/>
                <a:tab pos="1347788" algn="l"/>
                <a:tab pos="1797050" algn="l"/>
              </a:tabLst>
            </a:pPr>
            <a:r>
              <a:rPr lang="de-DE" sz="1800" kern="0" dirty="0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- </a:t>
            </a:r>
            <a:r>
              <a:rPr lang="de-DE" sz="1800" kern="0" dirty="0" err="1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Measurements</a:t>
            </a:r>
            <a:r>
              <a:rPr lang="de-DE" sz="1800" kern="0" dirty="0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of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underwater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noise</a:t>
            </a:r>
            <a:endParaRPr lang="de-DE" sz="1800" kern="0" dirty="0">
              <a:solidFill>
                <a:srgbClr val="AACAE6">
                  <a:lumMod val="50000"/>
                </a:srgbClr>
              </a:solidFill>
              <a:latin typeface="Arial"/>
              <a:cs typeface="Arial"/>
            </a:endParaRPr>
          </a:p>
          <a:p>
            <a:pPr lvl="0" algn="l" defTabSz="1042988">
              <a:tabLst>
                <a:tab pos="449263" algn="l"/>
                <a:tab pos="898525" algn="l"/>
                <a:tab pos="1347788" algn="l"/>
                <a:tab pos="1797050" algn="l"/>
              </a:tabLst>
            </a:pPr>
            <a:r>
              <a:rPr lang="de-DE" sz="1800" kern="0" dirty="0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- </a:t>
            </a:r>
            <a:r>
              <a:rPr lang="de-DE" sz="1800" kern="0" dirty="0" err="1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Observations</a:t>
            </a:r>
            <a:r>
              <a:rPr lang="de-DE" sz="1800" kern="0" dirty="0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of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behavioral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changes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of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fish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using</a:t>
            </a:r>
            <a:endParaRPr lang="de-DE" sz="1800" kern="0" dirty="0" smtClean="0">
              <a:solidFill>
                <a:srgbClr val="AACAE6">
                  <a:lumMod val="50000"/>
                </a:srgbClr>
              </a:solidFill>
              <a:latin typeface="Arial"/>
              <a:cs typeface="Arial"/>
            </a:endParaRPr>
          </a:p>
          <a:p>
            <a:pPr lvl="0" algn="l" defTabSz="1042988">
              <a:tabLst>
                <a:tab pos="449263" algn="l"/>
                <a:tab pos="898525" algn="l"/>
                <a:tab pos="1347788" algn="l"/>
                <a:tab pos="1797050" algn="l"/>
              </a:tabLst>
            </a:pPr>
            <a:r>
              <a:rPr lang="de-DE" sz="1800" kern="0" dirty="0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  a </a:t>
            </a:r>
            <a:r>
              <a:rPr lang="de-DE" sz="1800" kern="0" dirty="0" err="1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controlled</a:t>
            </a:r>
            <a:r>
              <a:rPr lang="de-DE" sz="1800" kern="0" dirty="0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experiment</a:t>
            </a:r>
            <a:r>
              <a:rPr lang="de-DE" sz="1800" kern="0" dirty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in </a:t>
            </a:r>
            <a:r>
              <a:rPr lang="de-DE" sz="1800" kern="0" dirty="0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a </a:t>
            </a:r>
            <a:r>
              <a:rPr lang="de-DE" sz="1800" kern="0" dirty="0" err="1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natural</a:t>
            </a:r>
            <a:r>
              <a:rPr lang="de-DE" sz="1800" kern="0" dirty="0" smtClean="0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 </a:t>
            </a:r>
            <a:r>
              <a:rPr lang="de-DE" sz="1800" kern="0" dirty="0" err="1">
                <a:solidFill>
                  <a:srgbClr val="AACAE6">
                    <a:lumMod val="50000"/>
                  </a:srgbClr>
                </a:solidFill>
                <a:latin typeface="Arial"/>
                <a:cs typeface="Arial"/>
              </a:rPr>
              <a:t>environment</a:t>
            </a:r>
            <a:endParaRPr lang="de-DE" sz="1800" kern="0" dirty="0">
              <a:solidFill>
                <a:srgbClr val="AACAE6">
                  <a:lumMod val="50000"/>
                </a:srgbClr>
              </a:solidFill>
              <a:latin typeface="Arial"/>
              <a:cs typeface="Arial"/>
            </a:endParaRPr>
          </a:p>
          <a:p>
            <a:pPr algn="l"/>
            <a:endParaRPr lang="en-US" sz="1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WP4 has prepared the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methodology for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description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of shipping induced noise parameters which will be implemented into the STEAM model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algn="l"/>
            <a:r>
              <a:rPr lang="en-US" sz="10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A noise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fingerprint library is under construction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(deliverable: database) </a:t>
            </a:r>
          </a:p>
          <a:p>
            <a:pPr algn="l"/>
            <a:endParaRPr lang="en-US" sz="10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L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ocation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of the fish pen will be the </a:t>
            </a:r>
            <a:r>
              <a:rPr lang="en-US" sz="1800" dirty="0" err="1">
                <a:solidFill>
                  <a:schemeClr val="accent5">
                    <a:lumMod val="50000"/>
                  </a:schemeClr>
                </a:solidFill>
              </a:rPr>
              <a:t>Tvärminne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 zoological station (59.845572N, 23.248574E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),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Hanko, Finland</a:t>
            </a:r>
            <a:r>
              <a:rPr lang="en-US" sz="1800" dirty="0"/>
              <a:t>. </a:t>
            </a:r>
            <a:endParaRPr lang="en-US" sz="1800" dirty="0" smtClean="0"/>
          </a:p>
          <a:p>
            <a:pPr algn="l"/>
            <a:r>
              <a:rPr lang="de-DE" sz="1400" i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en-US" sz="1400" i="1" dirty="0">
                <a:solidFill>
                  <a:schemeClr val="accent5">
                    <a:lumMod val="50000"/>
                  </a:schemeClr>
                </a:solidFill>
              </a:rPr>
              <a:t>herring, perch, roach, pike perch </a:t>
            </a:r>
            <a:r>
              <a:rPr lang="en-US" sz="1400" i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  <a:endParaRPr lang="de-DE" sz="14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50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itle 7"/>
          <p:cNvSpPr txBox="1">
            <a:spLocks/>
          </p:cNvSpPr>
          <p:nvPr/>
        </p:nvSpPr>
        <p:spPr bwMode="gray">
          <a:xfrm>
            <a:off x="450156" y="180231"/>
            <a:ext cx="6767512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100000"/>
              </a:lnSpc>
              <a:buFontTx/>
            </a:pPr>
            <a:r>
              <a:rPr lang="fi-FI" kern="0" dirty="0" smtClean="0"/>
              <a:t>Noise: Are there conflicting interests?</a:t>
            </a:r>
            <a:endParaRPr lang="fi-FI" kern="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196" y="890980"/>
            <a:ext cx="4037938" cy="61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/>
          <p:cNvSpPr txBox="1"/>
          <p:nvPr/>
        </p:nvSpPr>
        <p:spPr>
          <a:xfrm>
            <a:off x="5418708" y="7010980"/>
            <a:ext cx="5256584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i="1" dirty="0" err="1" smtClean="0"/>
              <a:t>Plan</a:t>
            </a:r>
            <a:r>
              <a:rPr lang="fi-FI" sz="1200" i="1" dirty="0" smtClean="0"/>
              <a:t> </a:t>
            </a:r>
            <a:r>
              <a:rPr lang="fi-FI" sz="1200" i="1" dirty="0" err="1" smtClean="0"/>
              <a:t>Bothnia</a:t>
            </a:r>
            <a:r>
              <a:rPr lang="fi-FI" sz="1200" i="1" dirty="0" smtClean="0"/>
              <a:t> </a:t>
            </a:r>
            <a:r>
              <a:rPr lang="fi-FI" sz="1200" i="1" dirty="0" err="1" smtClean="0"/>
              <a:t>project</a:t>
            </a:r>
            <a:r>
              <a:rPr lang="fi-FI" sz="1200" i="1" dirty="0" smtClean="0"/>
              <a:t>; </a:t>
            </a:r>
            <a:r>
              <a:rPr lang="fi-FI" sz="1200" i="1" dirty="0" err="1" smtClean="0"/>
              <a:t>Planning</a:t>
            </a:r>
            <a:r>
              <a:rPr lang="fi-FI" sz="1200" i="1" dirty="0" smtClean="0"/>
              <a:t> the </a:t>
            </a:r>
            <a:r>
              <a:rPr lang="fi-FI" sz="1200" i="1" dirty="0" err="1" smtClean="0"/>
              <a:t>Bothnian</a:t>
            </a:r>
            <a:r>
              <a:rPr lang="fi-FI" sz="1200" i="1" dirty="0" smtClean="0"/>
              <a:t> </a:t>
            </a:r>
            <a:r>
              <a:rPr lang="fi-FI" sz="1200" i="1" dirty="0" err="1" smtClean="0"/>
              <a:t>Sea</a:t>
            </a:r>
            <a:r>
              <a:rPr lang="fi-FI" sz="1200" i="1" dirty="0" smtClean="0"/>
              <a:t>, 2013</a:t>
            </a:r>
            <a:endParaRPr lang="fi-FI" sz="1200" i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6740" y="890980"/>
            <a:ext cx="3919758" cy="61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4542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Stakeholder </a:t>
            </a:r>
            <a:r>
              <a:rPr lang="de-DE" dirty="0" err="1" smtClean="0"/>
              <a:t>meeting</a:t>
            </a:r>
            <a:r>
              <a:rPr lang="de-DE" dirty="0" smtClean="0"/>
              <a:t> in Hamburg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78148" y="1188343"/>
            <a:ext cx="5976664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In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September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2015 the Helmholtz-</a:t>
            </a:r>
            <a:r>
              <a:rPr lang="en-US" sz="1800" dirty="0" err="1" smtClean="0">
                <a:solidFill>
                  <a:schemeClr val="accent5">
                    <a:lumMod val="50000"/>
                  </a:schemeClr>
                </a:solidFill>
              </a:rPr>
              <a:t>Zentrum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5">
                    <a:lumMod val="50000"/>
                  </a:schemeClr>
                </a:solidFill>
              </a:rPr>
              <a:t>Geesthacht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 hosted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the 1</a:t>
            </a:r>
            <a:r>
              <a:rPr lang="en-US" sz="1800" baseline="30000" dirty="0" smtClean="0">
                <a:solidFill>
                  <a:schemeClr val="accent5">
                    <a:lumMod val="50000"/>
                  </a:schemeClr>
                </a:solidFill>
              </a:rPr>
              <a:t>st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 SHEBA stakeholder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meeting in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Hamburg,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where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about 20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stakeholders of the shipping sector participated. </a:t>
            </a:r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The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meeting was organized in form of World C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afés with topics:</a:t>
            </a:r>
          </a:p>
          <a:p>
            <a:pPr algn="l"/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 algn="l">
              <a:buFont typeface="Symbol" panose="05050102010706020507" pitchFamily="18" charset="2"/>
              <a:buChar char="-"/>
            </a:pPr>
            <a:r>
              <a:rPr lang="en-US" sz="1800" i="1" dirty="0" smtClean="0">
                <a:solidFill>
                  <a:schemeClr val="accent5">
                    <a:lumMod val="50000"/>
                  </a:schemeClr>
                </a:solidFill>
              </a:rPr>
              <a:t>Air pollution</a:t>
            </a:r>
          </a:p>
          <a:p>
            <a:pPr marL="285750" indent="-285750" algn="l">
              <a:buFont typeface="Symbol" panose="05050102010706020507" pitchFamily="18" charset="2"/>
              <a:buChar char="-"/>
            </a:pPr>
            <a:r>
              <a:rPr lang="en-US" sz="1800" i="1" dirty="0" smtClean="0">
                <a:solidFill>
                  <a:schemeClr val="accent5">
                    <a:lumMod val="50000"/>
                  </a:schemeClr>
                </a:solidFill>
              </a:rPr>
              <a:t>Water pollution</a:t>
            </a:r>
          </a:p>
          <a:p>
            <a:pPr marL="285750" indent="-285750" algn="l">
              <a:buFont typeface="Symbol" panose="05050102010706020507" pitchFamily="18" charset="2"/>
              <a:buChar char="-"/>
            </a:pPr>
            <a:r>
              <a:rPr lang="en-US" sz="1800" i="1" dirty="0" smtClean="0">
                <a:solidFill>
                  <a:schemeClr val="accent5">
                    <a:lumMod val="50000"/>
                  </a:schemeClr>
                </a:solidFill>
              </a:rPr>
              <a:t>Underwater noise</a:t>
            </a:r>
          </a:p>
          <a:p>
            <a:pPr marL="285750" indent="-285750" algn="l">
              <a:buFont typeface="Symbol" panose="05050102010706020507" pitchFamily="18" charset="2"/>
              <a:buChar char="-"/>
            </a:pPr>
            <a:r>
              <a:rPr lang="en-US" sz="1800" i="1" dirty="0" smtClean="0">
                <a:solidFill>
                  <a:schemeClr val="accent5">
                    <a:lumMod val="50000"/>
                  </a:schemeClr>
                </a:solidFill>
              </a:rPr>
              <a:t>Scenario development</a:t>
            </a:r>
            <a:endParaRPr lang="en-US" sz="1800" i="1" dirty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 algn="l">
              <a:buFont typeface="Symbol" panose="05050102010706020507" pitchFamily="18" charset="2"/>
              <a:buChar char="-"/>
            </a:pPr>
            <a:r>
              <a:rPr lang="en-US" sz="1800" i="1" dirty="0" smtClean="0">
                <a:solidFill>
                  <a:schemeClr val="accent5">
                    <a:lumMod val="50000"/>
                  </a:schemeClr>
                </a:solidFill>
              </a:rPr>
              <a:t>Current policy mix</a:t>
            </a:r>
          </a:p>
          <a:p>
            <a:pPr marL="285750" indent="-285750" algn="l">
              <a:buFont typeface="Symbol" panose="05050102010706020507" pitchFamily="18" charset="2"/>
              <a:buChar char="-"/>
            </a:pPr>
            <a:r>
              <a:rPr lang="en-US" sz="1800" i="1" dirty="0" smtClean="0">
                <a:solidFill>
                  <a:schemeClr val="accent5">
                    <a:lumMod val="50000"/>
                  </a:schemeClr>
                </a:solidFill>
              </a:rPr>
              <a:t>Future shipping in the Baltic</a:t>
            </a:r>
            <a:endParaRPr lang="en-US" sz="1800" i="1" dirty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 algn="l">
              <a:buFont typeface="Symbol" panose="05050102010706020507" pitchFamily="18" charset="2"/>
              <a:buChar char="-"/>
            </a:pPr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de-DE" sz="1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594172" y="6411593"/>
            <a:ext cx="635481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</a:rPr>
              <a:t>Outcomes are available in 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</a:rPr>
              <a:t>the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</a:rPr>
              <a:t>‘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</a:rPr>
              <a:t>Brief from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</a:rPr>
              <a:t>the 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</a:rPr>
              <a:t>SH meeting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</a:rPr>
              <a:t>’ </a:t>
            </a:r>
          </a:p>
          <a:p>
            <a:pPr algn="l"/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</a:rPr>
              <a:t>via 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hlinkClick r:id="rId2"/>
              </a:rPr>
              <a:t>www.sheba-project.eu/Deliverables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</a:rPr>
              <a:t>in Sheba’s Newsletter </a:t>
            </a:r>
            <a:r>
              <a:rPr lang="en-US" sz="1400" dirty="0" err="1">
                <a:solidFill>
                  <a:schemeClr val="accent5">
                    <a:lumMod val="50000"/>
                  </a:schemeClr>
                </a:solidFill>
              </a:rPr>
              <a:t>nr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</a:rPr>
              <a:t>. 2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908" y="900985"/>
            <a:ext cx="3469661" cy="1714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V:\SHEBA\Stakeholder_Workshop_Hamburg2015\Photos_SH_Meeting_Markus\WorldCafeTables\DSC_004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25"/>
          <a:stretch/>
        </p:blipFill>
        <p:spPr bwMode="auto">
          <a:xfrm>
            <a:off x="4266580" y="3911599"/>
            <a:ext cx="2448272" cy="1859900"/>
          </a:xfrm>
          <a:prstGeom prst="rect">
            <a:avLst/>
          </a:prstGeom>
          <a:noFill/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2939" y="2844527"/>
            <a:ext cx="2510461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Quante\CTM\SHEBA\WP6\HamburgConferene2015\Photos_HH_Markus\DSC_009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964" y="5004767"/>
            <a:ext cx="2970436" cy="197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2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Further </a:t>
            </a:r>
            <a:r>
              <a:rPr lang="de-DE" dirty="0" err="1" smtClean="0"/>
              <a:t>stakeholder</a:t>
            </a:r>
            <a:r>
              <a:rPr lang="de-DE" dirty="0" smtClean="0"/>
              <a:t> </a:t>
            </a:r>
            <a:r>
              <a:rPr lang="de-DE" dirty="0" err="1" smtClean="0"/>
              <a:t>elicitation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78148" y="1620391"/>
            <a:ext cx="7056784" cy="504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A need for additional workshops with stakeholders was identified during the 1</a:t>
            </a:r>
            <a:r>
              <a:rPr lang="en-US" sz="1800" baseline="30000" dirty="0" smtClean="0">
                <a:solidFill>
                  <a:schemeClr val="accent5">
                    <a:lumMod val="50000"/>
                  </a:schemeClr>
                </a:solidFill>
              </a:rPr>
              <a:t>st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 SH meeting. Extra funding to organize </a:t>
            </a:r>
            <a:r>
              <a:rPr lang="en-US" sz="1800" dirty="0" smtClean="0"/>
              <a:t>2 additional SH workshops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 has been received from Swedish Institute.</a:t>
            </a:r>
          </a:p>
          <a:p>
            <a:pPr algn="l"/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/>
              <a:t>Sheffield Elicitation Framework (SHELF)</a:t>
            </a:r>
          </a:p>
          <a:p>
            <a:pPr algn="l"/>
            <a:r>
              <a:rPr lang="de-DE" i="1" dirty="0" smtClean="0"/>
              <a:t>(</a:t>
            </a:r>
            <a:r>
              <a:rPr lang="de-DE" i="1" dirty="0" err="1" smtClean="0"/>
              <a:t>quantifying</a:t>
            </a:r>
            <a:r>
              <a:rPr lang="de-DE" i="1" dirty="0" smtClean="0"/>
              <a:t> </a:t>
            </a:r>
            <a:r>
              <a:rPr lang="de-DE" i="1" dirty="0"/>
              <a:t>expert </a:t>
            </a:r>
            <a:r>
              <a:rPr lang="de-DE" i="1" dirty="0" err="1" smtClean="0"/>
              <a:t>knowledge</a:t>
            </a:r>
            <a:r>
              <a:rPr lang="de-DE" i="1" dirty="0" smtClean="0"/>
              <a:t>)</a:t>
            </a:r>
            <a:endParaRPr lang="en-US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Training workshop 25-27 May in Gothenburg</a:t>
            </a:r>
          </a:p>
          <a:p>
            <a:pPr algn="l"/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Dedicated SH meetings:</a:t>
            </a:r>
          </a:p>
          <a:p>
            <a:pPr algn="l"/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/>
              <a:t>September 2016 in </a:t>
            </a:r>
            <a:r>
              <a:rPr lang="en-US" sz="1800" dirty="0" err="1" smtClean="0"/>
              <a:t>Tallin</a:t>
            </a:r>
            <a:endParaRPr lang="en-US" sz="1800" dirty="0" smtClean="0"/>
          </a:p>
          <a:p>
            <a:pPr algn="l"/>
            <a:r>
              <a:rPr lang="en-US" sz="1800" dirty="0" smtClean="0"/>
              <a:t>Spring 2017 in Gdansk</a:t>
            </a: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Autumn 2017 in Gothenburg</a:t>
            </a:r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068" y="1548383"/>
            <a:ext cx="1656184" cy="2379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8587060" y="3928010"/>
            <a:ext cx="187220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dirty="0" smtClean="0"/>
              <a:t>Professor Tony </a:t>
            </a:r>
            <a:r>
              <a:rPr lang="de-DE" sz="1200" dirty="0" err="1" smtClean="0"/>
              <a:t>O`Hagan</a:t>
            </a:r>
            <a:endParaRPr lang="de-DE" sz="1200" dirty="0" smtClean="0"/>
          </a:p>
          <a:p>
            <a:pPr algn="l"/>
            <a:r>
              <a:rPr lang="de-DE" sz="1200" dirty="0" smtClean="0"/>
              <a:t>University </a:t>
            </a:r>
            <a:r>
              <a:rPr lang="de-DE" sz="1200" dirty="0" err="1" smtClean="0"/>
              <a:t>of</a:t>
            </a:r>
            <a:r>
              <a:rPr lang="de-DE" sz="1200" dirty="0" smtClean="0"/>
              <a:t> Sheffield</a:t>
            </a:r>
            <a:endParaRPr lang="de-DE" sz="12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367" y="4830763"/>
            <a:ext cx="59055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0415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Measurement </a:t>
            </a:r>
            <a:r>
              <a:rPr lang="de-DE" dirty="0" err="1" smtClean="0"/>
              <a:t>campaign</a:t>
            </a:r>
            <a:r>
              <a:rPr lang="de-DE" dirty="0" smtClean="0"/>
              <a:t> in </a:t>
            </a:r>
            <a:r>
              <a:rPr lang="de-DE" dirty="0" err="1" smtClean="0"/>
              <a:t>summer</a:t>
            </a:r>
            <a:r>
              <a:rPr lang="de-DE" dirty="0" smtClean="0"/>
              <a:t> 2016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0850" y="1304602"/>
            <a:ext cx="9036050" cy="5140325"/>
          </a:xfrm>
        </p:spPr>
        <p:txBody>
          <a:bodyPr/>
          <a:lstStyle/>
          <a:p>
            <a:r>
              <a:rPr lang="sv-SE" sz="2000" dirty="0"/>
              <a:t>SHEBA </a:t>
            </a:r>
            <a:r>
              <a:rPr lang="sv-SE" sz="2000" dirty="0" smtClean="0"/>
              <a:t>has scheduled a field </a:t>
            </a:r>
            <a:r>
              <a:rPr lang="sv-SE" sz="2000" dirty="0"/>
              <a:t>campaign </a:t>
            </a:r>
            <a:r>
              <a:rPr lang="sv-SE" sz="2000" dirty="0" smtClean="0"/>
              <a:t>in </a:t>
            </a:r>
          </a:p>
          <a:p>
            <a:r>
              <a:rPr lang="sv-SE" sz="2000" dirty="0" smtClean="0"/>
              <a:t>summer 2016 with </a:t>
            </a:r>
            <a:r>
              <a:rPr lang="sv-SE" sz="2000" dirty="0"/>
              <a:t>the </a:t>
            </a:r>
            <a:r>
              <a:rPr lang="sv-SE" sz="2000" dirty="0" smtClean="0"/>
              <a:t>research sailing </a:t>
            </a:r>
            <a:r>
              <a:rPr lang="sv-SE" sz="2000" dirty="0"/>
              <a:t>ship </a:t>
            </a:r>
            <a:r>
              <a:rPr lang="sv-SE" sz="2000" dirty="0" smtClean="0"/>
              <a:t>Hrimfare</a:t>
            </a:r>
          </a:p>
          <a:p>
            <a:r>
              <a:rPr lang="sv-SE" sz="2000" dirty="0" smtClean="0"/>
              <a:t>(20 June to 2 July)</a:t>
            </a:r>
            <a:endParaRPr lang="sv-SE" sz="2000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14</a:t>
            </a:fld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884" y="1157858"/>
            <a:ext cx="3434739" cy="214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5"/>
          <p:cNvSpPr txBox="1"/>
          <p:nvPr/>
        </p:nvSpPr>
        <p:spPr>
          <a:xfrm>
            <a:off x="378148" y="4702214"/>
            <a:ext cx="625863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2000" dirty="0" err="1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Nutrients</a:t>
            </a:r>
            <a:r>
              <a:rPr lang="sv-SE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, </a:t>
            </a:r>
          </a:p>
          <a:p>
            <a:pPr marL="285750" indent="-28575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Contaminants 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sz="2000" dirty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 </a:t>
            </a:r>
            <a:r>
              <a:rPr lang="sv-SE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    (oil residues, other organic contaminants, metals)</a:t>
            </a:r>
          </a:p>
          <a:p>
            <a:pPr marL="285750" indent="-28575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Marine microlitter and ship related particles </a:t>
            </a:r>
            <a:r>
              <a:rPr lang="sv-SE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(1µm – 5mm)</a:t>
            </a:r>
          </a:p>
          <a:p>
            <a:pPr marL="285750" indent="-28575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pH, </a:t>
            </a:r>
            <a:r>
              <a:rPr lang="sv-SE" sz="2000" dirty="0" err="1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alkalinity</a:t>
            </a:r>
            <a:endParaRPr lang="sv-SE" sz="2000" dirty="0" smtClean="0">
              <a:solidFill>
                <a:schemeClr val="accent5">
                  <a:lumMod val="50000"/>
                </a:schemeClr>
              </a:solidFill>
              <a:latin typeface="Calibri"/>
              <a:cs typeface="+mn-cs"/>
            </a:endParaRPr>
          </a:p>
          <a:p>
            <a:pPr marL="285750" indent="-28575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TOC (total </a:t>
            </a:r>
            <a:r>
              <a:rPr lang="sv-SE" sz="2000" dirty="0" err="1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organic</a:t>
            </a:r>
            <a:r>
              <a:rPr lang="sv-SE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 </a:t>
            </a:r>
            <a:r>
              <a:rPr lang="sv-SE" sz="2000" dirty="0" err="1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carbon</a:t>
            </a:r>
            <a:r>
              <a:rPr lang="sv-SE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)</a:t>
            </a:r>
          </a:p>
          <a:p>
            <a:pPr marL="285750" indent="-28575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v-SE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Air pollutants</a:t>
            </a:r>
            <a:r>
              <a:rPr lang="en-GB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 from shipping with focus </a:t>
            </a:r>
            <a:r>
              <a:rPr lang="en-GB" sz="2000" dirty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on </a:t>
            </a:r>
            <a:r>
              <a:rPr lang="en-GB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particles</a:t>
            </a:r>
            <a:endParaRPr lang="sv-SE" sz="2000" dirty="0" smtClean="0">
              <a:solidFill>
                <a:schemeClr val="accent5">
                  <a:lumMod val="50000"/>
                </a:schemeClr>
              </a:solidFill>
              <a:latin typeface="Calibri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378148" y="4148302"/>
            <a:ext cx="31395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sv-SE" sz="2000" i="1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Parameters to be measured</a:t>
            </a:r>
            <a:r>
              <a:rPr lang="sv-SE" sz="2000" dirty="0" smtClean="0">
                <a:solidFill>
                  <a:schemeClr val="accent5">
                    <a:lumMod val="50000"/>
                  </a:schemeClr>
                </a:solidFill>
                <a:latin typeface="Calibri"/>
                <a:cs typeface="+mn-cs"/>
              </a:rPr>
              <a:t>:</a:t>
            </a:r>
            <a:endParaRPr lang="en-GB" sz="2000" dirty="0">
              <a:solidFill>
                <a:schemeClr val="accent5">
                  <a:lumMod val="50000"/>
                </a:schemeClr>
              </a:solidFill>
              <a:latin typeface="Calibri"/>
              <a:cs typeface="+mn-cs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78148" y="2772519"/>
            <a:ext cx="51367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Measurements will be done in the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water column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and in air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along transects crossing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important shipping lanes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6930876" y="3337291"/>
            <a:ext cx="2994711" cy="2900114"/>
            <a:chOff x="101125" y="1628800"/>
            <a:chExt cx="4398867" cy="4488997"/>
          </a:xfrm>
        </p:grpSpPr>
        <p:pic>
          <p:nvPicPr>
            <p:cNvPr id="1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125" y="1628800"/>
              <a:ext cx="3469142" cy="4488997"/>
            </a:xfrm>
            <a:prstGeom prst="rect">
              <a:avLst/>
            </a:prstGeom>
          </p:spPr>
        </p:pic>
        <p:sp>
          <p:nvSpPr>
            <p:cNvPr id="14" name="Rectangle 5"/>
            <p:cNvSpPr/>
            <p:nvPr/>
          </p:nvSpPr>
          <p:spPr>
            <a:xfrm>
              <a:off x="1043608" y="4365104"/>
              <a:ext cx="792088" cy="1368152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5" name="Straight Connector 7"/>
            <p:cNvCxnSpPr/>
            <p:nvPr/>
          </p:nvCxnSpPr>
          <p:spPr>
            <a:xfrm flipV="1">
              <a:off x="1835696" y="4965089"/>
              <a:ext cx="2664296" cy="76816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9"/>
            <p:cNvCxnSpPr/>
            <p:nvPr/>
          </p:nvCxnSpPr>
          <p:spPr>
            <a:xfrm>
              <a:off x="1835696" y="4365104"/>
              <a:ext cx="2520280" cy="1998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1"/>
          <p:cNvSpPr txBox="1"/>
          <p:nvPr/>
        </p:nvSpPr>
        <p:spPr>
          <a:xfrm>
            <a:off x="9221523" y="4860751"/>
            <a:ext cx="1471877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Approximate </a:t>
            </a:r>
          </a:p>
          <a:p>
            <a:r>
              <a:rPr lang="sv-SE" dirty="0" smtClean="0"/>
              <a:t>sampling area</a:t>
            </a:r>
            <a:endParaRPr lang="en-GB" dirty="0"/>
          </a:p>
        </p:txBody>
      </p:sp>
      <p:sp>
        <p:nvSpPr>
          <p:cNvPr id="19" name="TextBox 4"/>
          <p:cNvSpPr txBox="1"/>
          <p:nvPr/>
        </p:nvSpPr>
        <p:spPr>
          <a:xfrm>
            <a:off x="7054744" y="6237405"/>
            <a:ext cx="3638656" cy="90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sv-SE" sz="1100" i="1" dirty="0" smtClean="0"/>
              <a:t>Ship traffic in the Baltic during one day</a:t>
            </a:r>
            <a:r>
              <a:rPr lang="sv-SE" sz="1100" i="1" dirty="0"/>
              <a:t> </a:t>
            </a:r>
            <a:r>
              <a:rPr lang="sv-SE" sz="1100" i="1" dirty="0" smtClean="0"/>
              <a:t>in Nov. 2008</a:t>
            </a:r>
          </a:p>
          <a:p>
            <a:pPr algn="l"/>
            <a:r>
              <a:rPr lang="sv-SE" sz="1100" dirty="0" smtClean="0"/>
              <a:t>Black </a:t>
            </a:r>
            <a:r>
              <a:rPr lang="sv-SE" sz="1100" dirty="0" err="1" smtClean="0"/>
              <a:t>lines</a:t>
            </a:r>
            <a:r>
              <a:rPr lang="sv-SE" sz="1100" dirty="0" smtClean="0"/>
              <a:t> = tankers</a:t>
            </a:r>
            <a:br>
              <a:rPr lang="sv-SE" sz="1100" dirty="0" smtClean="0"/>
            </a:br>
            <a:r>
              <a:rPr lang="sv-SE" sz="1100" dirty="0" err="1" smtClean="0"/>
              <a:t>blue</a:t>
            </a:r>
            <a:r>
              <a:rPr lang="sv-SE" sz="1100" dirty="0" smtClean="0"/>
              <a:t> </a:t>
            </a:r>
            <a:r>
              <a:rPr lang="sv-SE" sz="1100" dirty="0" err="1" smtClean="0"/>
              <a:t>lines</a:t>
            </a:r>
            <a:r>
              <a:rPr lang="sv-SE" sz="1100" dirty="0" smtClean="0"/>
              <a:t> = </a:t>
            </a:r>
            <a:r>
              <a:rPr lang="sv-SE" sz="1100" dirty="0" err="1" smtClean="0"/>
              <a:t>passenger</a:t>
            </a:r>
            <a:r>
              <a:rPr lang="sv-SE" sz="1100" dirty="0" smtClean="0"/>
              <a:t> </a:t>
            </a:r>
            <a:r>
              <a:rPr lang="sv-SE" sz="1100" dirty="0" err="1" smtClean="0"/>
              <a:t>ships</a:t>
            </a:r>
            <a:endParaRPr lang="sv-SE" sz="1100" dirty="0" smtClean="0"/>
          </a:p>
          <a:p>
            <a:pPr algn="l"/>
            <a:r>
              <a:rPr lang="sv-SE" sz="1100" dirty="0" smtClean="0"/>
              <a:t>red </a:t>
            </a:r>
            <a:r>
              <a:rPr lang="sv-SE" sz="1100" dirty="0" err="1" smtClean="0"/>
              <a:t>lines</a:t>
            </a:r>
            <a:r>
              <a:rPr lang="sv-SE" sz="1100" dirty="0" smtClean="0"/>
              <a:t> = </a:t>
            </a:r>
            <a:r>
              <a:rPr lang="sv-SE" sz="1100" dirty="0" err="1" smtClean="0"/>
              <a:t>cargo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75309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Outreach</a:t>
            </a:r>
            <a:r>
              <a:rPr lang="de-DE" dirty="0" smtClean="0"/>
              <a:t> </a:t>
            </a:r>
            <a:r>
              <a:rPr lang="de-DE" dirty="0" err="1" smtClean="0"/>
              <a:t>activities</a:t>
            </a:r>
            <a:r>
              <a:rPr lang="de-DE" dirty="0" smtClean="0"/>
              <a:t> in </a:t>
            </a:r>
            <a:r>
              <a:rPr lang="de-DE" dirty="0" err="1" smtClean="0"/>
              <a:t>connection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measurement</a:t>
            </a:r>
            <a:r>
              <a:rPr lang="de-DE" dirty="0" smtClean="0"/>
              <a:t> </a:t>
            </a:r>
            <a:r>
              <a:rPr lang="de-DE" dirty="0" err="1" smtClean="0"/>
              <a:t>campaign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0850" y="1376610"/>
            <a:ext cx="5975970" cy="5140325"/>
          </a:xfrm>
        </p:spPr>
        <p:txBody>
          <a:bodyPr/>
          <a:lstStyle/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sv-SE" sz="1800" dirty="0"/>
              <a:t>Presentation of SHEBA and other BONUS projects will be held at the Swedish ”Politicians’ week” (Almedalsveckan) on </a:t>
            </a:r>
            <a:r>
              <a:rPr lang="sv-SE" sz="1800" dirty="0" smtClean="0"/>
              <a:t>Gotland, </a:t>
            </a:r>
            <a:r>
              <a:rPr lang="de-DE" sz="1800" dirty="0" smtClean="0"/>
              <a:t>2-6/7</a:t>
            </a:r>
            <a:r>
              <a:rPr lang="sv-SE" sz="1800" dirty="0" smtClean="0"/>
              <a:t>, </a:t>
            </a:r>
            <a:r>
              <a:rPr lang="sv-SE" sz="1800" dirty="0"/>
              <a:t>and  the Danish ”People’s meeting</a:t>
            </a:r>
            <a:r>
              <a:rPr lang="sv-SE" sz="1800" dirty="0" smtClean="0"/>
              <a:t>” (Folkemöde) on Bornholm, </a:t>
            </a:r>
            <a:r>
              <a:rPr lang="de-DE" sz="1800" dirty="0" smtClean="0"/>
              <a:t>16-19/6</a:t>
            </a:r>
            <a:r>
              <a:rPr lang="sv-SE" sz="1800" dirty="0" smtClean="0"/>
              <a:t>.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§"/>
            </a:pPr>
            <a:endParaRPr lang="sv-SE" sz="1800" dirty="0"/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sv-SE" sz="1800" dirty="0"/>
              <a:t>These meetings are important platforms in Sweden and Denmark for political discussions.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§"/>
            </a:pPr>
            <a:endParaRPr lang="sv-SE" sz="1800" dirty="0" smtClean="0"/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sv-SE" sz="1800" dirty="0" smtClean="0"/>
              <a:t>The </a:t>
            </a:r>
            <a:r>
              <a:rPr lang="sv-SE" sz="1800" dirty="0"/>
              <a:t>visitors are politicians, business people, NGOs and other organizations, and also the general public. </a:t>
            </a:r>
          </a:p>
          <a:p>
            <a:pPr marL="285750" indent="-285750">
              <a:buClr>
                <a:srgbClr val="00A2E0"/>
              </a:buClr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15</a:t>
            </a:fld>
            <a:endParaRPr lang="de-DE" dirty="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681" y="3636615"/>
            <a:ext cx="3378419" cy="187220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682" y="1332358"/>
            <a:ext cx="3392236" cy="2088875"/>
          </a:xfrm>
          <a:prstGeom prst="rect">
            <a:avLst/>
          </a:prstGeom>
        </p:spPr>
      </p:pic>
      <p:pic>
        <p:nvPicPr>
          <p:cNvPr id="2050" name="Picture 2" descr="C:\Users\Quante\AppData\Local\Temp\vai4sp2b.dr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49" y="4932759"/>
            <a:ext cx="5539423" cy="200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96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Meetings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378148" y="1260351"/>
            <a:ext cx="7920880" cy="685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During this first year the project has organized 2 consortium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meetings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The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first was a kick-off meeting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in May 2015 hosted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by Chalmers in Gothenburg which gathered the project partners, the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SHEBA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external advisory board and a representative of the Bonus secretariat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algn="l"/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The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second meeting was hosted by the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Helmholtz-</a:t>
            </a:r>
            <a:r>
              <a:rPr lang="en-US" sz="1800" dirty="0" err="1" smtClean="0">
                <a:solidFill>
                  <a:schemeClr val="accent5">
                    <a:lumMod val="50000"/>
                  </a:schemeClr>
                </a:solidFill>
              </a:rPr>
              <a:t>Zentrum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5">
                    <a:lumMod val="50000"/>
                  </a:schemeClr>
                </a:solidFill>
              </a:rPr>
              <a:t>Geesthacht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 in Hamburg in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September 2015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prior to the stakeholder meeting. </a:t>
            </a:r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The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next consortium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meetings are planned for </a:t>
            </a:r>
          </a:p>
          <a:p>
            <a:pPr algn="l"/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18-20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May 2016 in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Helsinki</a:t>
            </a: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7-9 September 2016 in </a:t>
            </a:r>
            <a:r>
              <a:rPr lang="en-US" sz="1800" dirty="0" err="1" smtClean="0">
                <a:solidFill>
                  <a:schemeClr val="accent5">
                    <a:lumMod val="50000"/>
                  </a:schemeClr>
                </a:solidFill>
              </a:rPr>
              <a:t>Tallin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algn="l"/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2400" dirty="0" smtClean="0"/>
              <a:t>Alliance</a:t>
            </a:r>
          </a:p>
          <a:p>
            <a:pPr algn="l"/>
            <a:endParaRPr lang="en-US" sz="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/>
              <a:t>SHEBA has </a:t>
            </a:r>
            <a:r>
              <a:rPr lang="en-US" sz="1800" dirty="0"/>
              <a:t>become a flagship project of EUSBSR and </a:t>
            </a:r>
            <a:r>
              <a:rPr lang="en-US" sz="1800" dirty="0" smtClean="0"/>
              <a:t>an affiliated project of Baltic </a:t>
            </a:r>
            <a:r>
              <a:rPr lang="en-US" sz="1800" dirty="0"/>
              <a:t>Earth (</a:t>
            </a:r>
            <a:r>
              <a:rPr lang="en-US" sz="1800" dirty="0" smtClean="0"/>
              <a:t>www.baltic-earth.eu). </a:t>
            </a:r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de-DE" sz="1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068" y="1290826"/>
            <a:ext cx="2047875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V:\SHEBA\Stakeholder_Workshop_Hamburg2015\Photos_SH_Meeting_Barbe\P11006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068" y="3276575"/>
            <a:ext cx="2040226" cy="153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sara0706\Documents\Arbete\SHEBA\Baltic Earth\BalticEarth_logo_Var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821" y="6158423"/>
            <a:ext cx="896686" cy="1100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910" y="5076775"/>
            <a:ext cx="937439" cy="937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0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89557-D305-4A9E-9774-C724AD027DE7}" type="slidenum">
              <a:rPr lang="de-DE"/>
              <a:pPr/>
              <a:t>2</a:t>
            </a:fld>
            <a:endParaRPr lang="de-DE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SHEBA Consortium</a:t>
            </a:r>
            <a:endParaRPr lang="en-US" dirty="0"/>
          </a:p>
        </p:txBody>
      </p:sp>
      <p:pic>
        <p:nvPicPr>
          <p:cNvPr id="2050" name="Picture 2" descr="V:\SHEBA\Printmaterial\Flyer\SHEBA_Kart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708" y="1440877"/>
            <a:ext cx="5120385" cy="528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450156" y="1118245"/>
            <a:ext cx="5346700" cy="5932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800" b="1" dirty="0">
                <a:solidFill>
                  <a:srgbClr val="365F91"/>
                </a:solidFill>
                <a:latin typeface="Arial"/>
                <a:ea typeface="Arial"/>
                <a:cs typeface="Arial"/>
              </a:rPr>
              <a:t> </a:t>
            </a:r>
            <a:endParaRPr lang="de-DE" sz="800" dirty="0">
              <a:latin typeface="Arial"/>
              <a:ea typeface="Arial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srgbClr val="365F91"/>
                </a:solidFill>
                <a:latin typeface="Arial"/>
                <a:ea typeface="Arial"/>
                <a:cs typeface="Arial"/>
              </a:rPr>
              <a:t>Sweden</a:t>
            </a:r>
            <a:endParaRPr lang="de-DE" sz="1400" dirty="0">
              <a:latin typeface="Arial"/>
              <a:ea typeface="Arial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365F91"/>
                </a:solidFill>
                <a:latin typeface="Arial"/>
                <a:ea typeface="Arial"/>
                <a:cs typeface="Arial"/>
              </a:rPr>
              <a:t>Swedish Environmental Research Institute (IVL), Gothenburg</a:t>
            </a:r>
            <a:endParaRPr lang="de-DE" sz="1400" dirty="0">
              <a:latin typeface="Arial"/>
              <a:ea typeface="Arial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Chalmers University of Technology (Chalmers), Gothenburg</a:t>
            </a:r>
            <a:endParaRPr lang="de-DE" sz="1400" dirty="0">
              <a:latin typeface="Arial"/>
              <a:ea typeface="Arial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Swedish </a:t>
            </a:r>
            <a:r>
              <a:rPr lang="en-US" sz="1400" dirty="0" err="1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Defence</a:t>
            </a:r>
            <a:r>
              <a:rPr lang="en-US" sz="1400" dirty="0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 Research Agency (FOI), Stockholm</a:t>
            </a:r>
            <a:endParaRPr lang="de-DE" sz="1400" dirty="0">
              <a:latin typeface="Arial"/>
              <a:ea typeface="Arial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Germany</a:t>
            </a:r>
            <a:r>
              <a:rPr lang="en-US" sz="1400" dirty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 </a:t>
            </a:r>
            <a:endParaRPr lang="de-DE" sz="1400" b="1" dirty="0">
              <a:solidFill>
                <a:srgbClr val="4F81BD"/>
              </a:solidFill>
              <a:latin typeface="Arial Black"/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Helmholtz-</a:t>
            </a:r>
            <a:r>
              <a:rPr lang="en-US" sz="1400" dirty="0" err="1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Zentrum</a:t>
            </a:r>
            <a:r>
              <a:rPr lang="en-US" sz="1400" dirty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en-US" sz="1400" dirty="0" err="1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Geesthacht</a:t>
            </a:r>
            <a:r>
              <a:rPr lang="en-US" sz="1400" dirty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, Centre for Materials and Coastal Research (HZG), </a:t>
            </a:r>
            <a:r>
              <a:rPr lang="en-US" sz="1400" dirty="0" err="1" smtClean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Geesthacht</a:t>
            </a:r>
            <a:endParaRPr lang="de-DE" sz="1400" b="1" dirty="0">
              <a:solidFill>
                <a:srgbClr val="4F81BD"/>
              </a:solidFill>
              <a:latin typeface="Arial Black"/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Ecologic Institute (EI), </a:t>
            </a:r>
            <a:r>
              <a:rPr lang="en-US" sz="1400" dirty="0" smtClean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Berlin</a:t>
            </a:r>
            <a:endParaRPr lang="de-DE" sz="1400" b="1" dirty="0">
              <a:solidFill>
                <a:srgbClr val="4F81BD"/>
              </a:solidFill>
              <a:latin typeface="Arial Black"/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Finland</a:t>
            </a:r>
            <a:endParaRPr lang="de-DE" sz="1400" b="1" dirty="0">
              <a:solidFill>
                <a:srgbClr val="4F81BD"/>
              </a:solidFill>
              <a:latin typeface="Arial Black"/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Finnish Meteorological Institute (FMI), Helsinki</a:t>
            </a:r>
            <a:endParaRPr lang="de-DE" sz="1400" b="1" dirty="0">
              <a:solidFill>
                <a:srgbClr val="4F81BD"/>
              </a:solidFill>
              <a:latin typeface="Arial Black"/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Finnish Environment Institute (SYKE), Helsinki</a:t>
            </a:r>
            <a:endParaRPr lang="de-DE" sz="1400" b="1" dirty="0">
              <a:solidFill>
                <a:srgbClr val="4F81BD"/>
              </a:solidFill>
              <a:latin typeface="Arial Black"/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Estonia</a:t>
            </a:r>
            <a:endParaRPr lang="de-DE" sz="1400" b="1" dirty="0">
              <a:solidFill>
                <a:srgbClr val="4F81BD"/>
              </a:solidFill>
              <a:latin typeface="Arial Black"/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Marine Systems Institute, Tallinn University of Technology (TUT), </a:t>
            </a:r>
            <a:r>
              <a:rPr lang="de-DE" sz="1400" dirty="0">
                <a:solidFill>
                  <a:srgbClr val="365F91"/>
                </a:solidFill>
                <a:latin typeface="Arial"/>
                <a:ea typeface="Times New Roman"/>
                <a:cs typeface="Times New Roman"/>
              </a:rPr>
              <a:t>Tallinn</a:t>
            </a:r>
            <a:endParaRPr lang="de-DE" sz="1400" b="1" dirty="0">
              <a:solidFill>
                <a:srgbClr val="4F81BD"/>
              </a:solidFill>
              <a:latin typeface="Arial Black"/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Poland</a:t>
            </a:r>
            <a:endParaRPr lang="de-DE" sz="1400" dirty="0">
              <a:latin typeface="Arial"/>
              <a:ea typeface="Arial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dirty="0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Maritime Institute in Gdansk (MIG), Gdansk</a:t>
            </a:r>
            <a:endParaRPr lang="de-DE" sz="1400" dirty="0">
              <a:latin typeface="Arial"/>
              <a:ea typeface="Arial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Denmark</a:t>
            </a:r>
            <a:endParaRPr lang="de-DE" sz="1400" dirty="0">
              <a:latin typeface="Arial"/>
              <a:ea typeface="Arial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University of Southern Denmark, Department of Environmental and Business Economics, (SDU), Esbjerg</a:t>
            </a:r>
            <a:endParaRPr lang="de-DE" sz="1400" dirty="0">
              <a:latin typeface="Arial"/>
              <a:ea typeface="Arial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France</a:t>
            </a:r>
            <a:endParaRPr lang="de-DE" sz="1400" dirty="0">
              <a:latin typeface="Arial"/>
              <a:ea typeface="Arial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Centre National de la </a:t>
            </a:r>
            <a:r>
              <a:rPr lang="en-US" sz="1400" dirty="0" err="1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Recherche</a:t>
            </a:r>
            <a:r>
              <a:rPr lang="en-US" sz="1400" dirty="0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 </a:t>
            </a:r>
            <a:r>
              <a:rPr lang="en-US" sz="1400" dirty="0" err="1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Scientifique</a:t>
            </a:r>
            <a:r>
              <a:rPr lang="en-US" sz="1400" dirty="0">
                <a:solidFill>
                  <a:srgbClr val="365F91"/>
                </a:solidFill>
                <a:latin typeface="Arial"/>
                <a:ea typeface="Arial"/>
                <a:cs typeface="Times New Roman"/>
              </a:rPr>
              <a:t>, Marseille Interdisciplinary Centre for Nanoscience, joint research unit UMR 7325 (CNRS/CINAM), Marseille</a:t>
            </a:r>
            <a:endParaRPr lang="de-DE" sz="1400" dirty="0">
              <a:effectLst/>
              <a:latin typeface="Arial"/>
              <a:ea typeface="Arial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SHEBA </a:t>
            </a:r>
            <a:r>
              <a:rPr lang="de-DE" dirty="0" err="1" smtClean="0"/>
              <a:t>Objectives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Structure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0850" y="1484313"/>
            <a:ext cx="4319786" cy="5140325"/>
          </a:xfrm>
        </p:spPr>
        <p:txBody>
          <a:bodyPr/>
          <a:lstStyle/>
          <a:p>
            <a:r>
              <a:rPr lang="en-US" b="1" dirty="0" smtClean="0"/>
              <a:t>Objectives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The </a:t>
            </a:r>
            <a:r>
              <a:rPr lang="en-US" dirty="0"/>
              <a:t>aim of Sheba is to provide an integrated and in-depth analysis </a:t>
            </a:r>
            <a:r>
              <a:rPr lang="en-US" dirty="0" smtClean="0"/>
              <a:t>of</a:t>
            </a:r>
          </a:p>
          <a:p>
            <a:r>
              <a:rPr lang="en-US" dirty="0" smtClean="0"/>
              <a:t>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en-US" dirty="0" smtClean="0"/>
              <a:t>the </a:t>
            </a:r>
            <a:r>
              <a:rPr lang="en-US" dirty="0"/>
              <a:t>ecological,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en-US" dirty="0" smtClean="0"/>
              <a:t>economic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en-US" dirty="0" smtClean="0"/>
              <a:t>and </a:t>
            </a:r>
            <a:r>
              <a:rPr lang="en-US" dirty="0"/>
              <a:t>social impacts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of </a:t>
            </a:r>
            <a:r>
              <a:rPr lang="en-US" dirty="0"/>
              <a:t>shipping in the Baltic Sea and to  support development of the related policies on EU, regional, national and </a:t>
            </a:r>
            <a:r>
              <a:rPr lang="en-US" dirty="0" smtClean="0"/>
              <a:t>local levels</a:t>
            </a:r>
          </a:p>
          <a:p>
            <a:endParaRPr lang="en-US" dirty="0"/>
          </a:p>
          <a:p>
            <a:r>
              <a:rPr lang="de-DE" b="1" dirty="0" err="1"/>
              <a:t>Runtime</a:t>
            </a:r>
            <a:endParaRPr lang="de-DE" b="1" dirty="0"/>
          </a:p>
          <a:p>
            <a:pPr>
              <a:spcBef>
                <a:spcPts val="600"/>
              </a:spcBef>
            </a:pPr>
            <a:r>
              <a:rPr lang="en-US" dirty="0"/>
              <a:t>SHEBA is running from April 1</a:t>
            </a:r>
            <a:r>
              <a:rPr lang="en-US" baseline="30000" dirty="0"/>
              <a:t>st </a:t>
            </a:r>
            <a:r>
              <a:rPr lang="en-US" baseline="30000" dirty="0" smtClean="0"/>
              <a:t> </a:t>
            </a:r>
            <a:r>
              <a:rPr lang="en-US" dirty="0" smtClean="0"/>
              <a:t>2015 </a:t>
            </a:r>
            <a:r>
              <a:rPr lang="en-US" dirty="0"/>
              <a:t>to</a:t>
            </a:r>
          </a:p>
          <a:p>
            <a:r>
              <a:rPr lang="de-DE" dirty="0"/>
              <a:t>March 31</a:t>
            </a:r>
            <a:r>
              <a:rPr lang="de-DE" baseline="30000" dirty="0"/>
              <a:t>st</a:t>
            </a:r>
            <a:r>
              <a:rPr lang="de-DE" dirty="0"/>
              <a:t> </a:t>
            </a:r>
            <a:r>
              <a:rPr lang="de-DE" dirty="0" smtClean="0"/>
              <a:t> 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3</a:t>
            </a:fld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412" y="1188343"/>
            <a:ext cx="5551705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666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SHEBA </a:t>
            </a:r>
            <a:r>
              <a:rPr lang="de-DE" dirty="0" err="1" smtClean="0"/>
              <a:t>progress</a:t>
            </a:r>
            <a:r>
              <a:rPr lang="de-DE" dirty="0" smtClean="0"/>
              <a:t> </a:t>
            </a:r>
            <a:r>
              <a:rPr lang="de-DE" dirty="0" err="1" smtClean="0"/>
              <a:t>report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SHEBA has now been running for 1 year and all partners are actively involved in diverse working items throughout the project.</a:t>
            </a:r>
          </a:p>
          <a:p>
            <a:endParaRPr lang="en-US" sz="1800" dirty="0" smtClean="0"/>
          </a:p>
          <a:p>
            <a:r>
              <a:rPr lang="en-US" sz="1800" dirty="0" smtClean="0"/>
              <a:t>Here progress is reported concerning activities connected to:</a:t>
            </a:r>
          </a:p>
          <a:p>
            <a:endParaRPr lang="en-US" sz="1800" dirty="0" smtClean="0"/>
          </a:p>
          <a:p>
            <a:pPr marL="1181100" lvl="2" indent="-285750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Policy, Scenarios, Activity data</a:t>
            </a:r>
          </a:p>
          <a:p>
            <a:pPr marL="1181100" lvl="2" indent="-285750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Air pollution modelling</a:t>
            </a:r>
          </a:p>
          <a:p>
            <a:pPr marL="1181100" lvl="2" indent="-285750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Water pollution</a:t>
            </a:r>
          </a:p>
          <a:p>
            <a:pPr marL="1181100" lvl="2" indent="-285750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Underwater noise</a:t>
            </a:r>
          </a:p>
          <a:p>
            <a:pPr marL="1181100" lvl="2" indent="-285750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Stakeholder meeting</a:t>
            </a:r>
          </a:p>
          <a:p>
            <a:pPr marL="1181100" lvl="2" indent="-285750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Stakeholder elicitation</a:t>
            </a:r>
          </a:p>
          <a:p>
            <a:pPr marL="1181100" lvl="2" indent="-285750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Measurement campaign</a:t>
            </a:r>
          </a:p>
          <a:p>
            <a:pPr marL="1181100" lvl="2" indent="-285750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outreach activities</a:t>
            </a:r>
          </a:p>
          <a:p>
            <a:endParaRPr lang="en-US" sz="18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9589337" y="6870026"/>
            <a:ext cx="755650" cy="390525"/>
          </a:xfrm>
        </p:spPr>
        <p:txBody>
          <a:bodyPr/>
          <a:lstStyle/>
          <a:p>
            <a:fld id="{07B5E007-8B67-4D55-AC58-8586F9573028}" type="slidenum">
              <a:rPr lang="de-DE" smtClean="0"/>
              <a:pPr/>
              <a:t>4</a:t>
            </a:fld>
            <a:endParaRPr lang="de-DE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916" y="2504065"/>
            <a:ext cx="1224137" cy="817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573" y="3060551"/>
            <a:ext cx="1224137" cy="92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916" y="3867415"/>
            <a:ext cx="1224137" cy="943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573" y="1955140"/>
            <a:ext cx="1224137" cy="754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573" y="4500711"/>
            <a:ext cx="1224137" cy="918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260" y="5203917"/>
            <a:ext cx="1233793" cy="1233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282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WP1 </a:t>
            </a:r>
            <a:r>
              <a:rPr lang="de-DE" dirty="0" err="1" smtClean="0"/>
              <a:t>Policy</a:t>
            </a:r>
            <a:r>
              <a:rPr lang="de-DE" dirty="0" smtClean="0"/>
              <a:t>, Scenarios, </a:t>
            </a:r>
            <a:r>
              <a:rPr lang="de-DE" dirty="0" err="1" smtClean="0"/>
              <a:t>Activity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06140" y="1404367"/>
            <a:ext cx="58716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 A report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‘</a:t>
            </a: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Drivers for the shipping sector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’ has been completed.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This analysis is used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for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the scenario work in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SHEBA.</a:t>
            </a:r>
          </a:p>
          <a:p>
            <a:pPr algn="l"/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(can </a:t>
            </a:r>
            <a:r>
              <a:rPr lang="en-US" i="1" dirty="0">
                <a:solidFill>
                  <a:schemeClr val="accent5">
                    <a:lumMod val="50000"/>
                  </a:schemeClr>
                </a:solidFill>
              </a:rPr>
              <a:t>be downloaded on Sheba webpage </a:t>
            </a: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  <a:hlinkClick r:id="rId2"/>
              </a:rPr>
              <a:t>www.sheba-project.eu/deliverables/index.php.en</a:t>
            </a:r>
            <a:r>
              <a:rPr lang="en-US" i="1" dirty="0">
                <a:solidFill>
                  <a:schemeClr val="accent5">
                    <a:lumMod val="50000"/>
                  </a:schemeClr>
                </a:solidFill>
              </a:rPr>
              <a:t>)</a:t>
            </a:r>
            <a:endParaRPr lang="de-DE" i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de-DE" sz="1800" dirty="0"/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AIS-based </a:t>
            </a: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commercial shipping activity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data has been prepared in WP1 for use in the current and scenario emission inventories of air and water pollutants and underwater noise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4098" name="Picture 2" descr="C:\Users\Quante\AppData\Local\Temp\uclrarjg.ju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814" y="972319"/>
            <a:ext cx="3888432" cy="403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5"/>
          <p:cNvSpPr/>
          <p:nvPr/>
        </p:nvSpPr>
        <p:spPr>
          <a:xfrm>
            <a:off x="6498828" y="5076775"/>
            <a:ext cx="396044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i="1" dirty="0"/>
              <a:t>Predicted annual sum of NOx emission (as NO2) due </a:t>
            </a:r>
            <a:r>
              <a:rPr lang="en-US" i="1" dirty="0" smtClean="0"/>
              <a:t>to Baltic </a:t>
            </a:r>
            <a:r>
              <a:rPr lang="en-US" i="1" dirty="0"/>
              <a:t>Sea shipping in 2007. Emissions are given as tons/grid cell.</a:t>
            </a:r>
            <a:endParaRPr lang="de-DE" i="1" dirty="0"/>
          </a:p>
        </p:txBody>
      </p:sp>
      <p:pic>
        <p:nvPicPr>
          <p:cNvPr id="1026" name="Picture 2" descr="C:\Users\Quante\AppData\Local\Temp\nzujz4zg.is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12" y="5148783"/>
            <a:ext cx="3406242" cy="181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3859848" y="5187749"/>
            <a:ext cx="18002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i="1" dirty="0" err="1" smtClean="0"/>
              <a:t>MarineTraffic</a:t>
            </a:r>
            <a:endParaRPr lang="de-DE" i="1" dirty="0" smtClean="0"/>
          </a:p>
          <a:p>
            <a:pPr algn="l"/>
            <a:r>
              <a:rPr lang="de-DE" i="1" dirty="0" smtClean="0"/>
              <a:t>12/04/16  10 am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400367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WP1 </a:t>
            </a:r>
            <a:r>
              <a:rPr lang="de-DE" dirty="0" err="1" smtClean="0"/>
              <a:t>cont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5" name="Grafik 4" descr="U:\My Documents\Studium\PleasureBoat_2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826" y="1215377"/>
            <a:ext cx="3432418" cy="518354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hteck 5"/>
          <p:cNvSpPr/>
          <p:nvPr/>
        </p:nvSpPr>
        <p:spPr>
          <a:xfrm>
            <a:off x="6882834" y="6435381"/>
            <a:ext cx="3186460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sz="1400" i="1" dirty="0" err="1" smtClean="0"/>
              <a:t>Leisure</a:t>
            </a:r>
            <a:r>
              <a:rPr lang="de-DE" sz="1400" i="1" dirty="0" smtClean="0"/>
              <a:t> </a:t>
            </a:r>
            <a:r>
              <a:rPr lang="de-DE" sz="1400" i="1" dirty="0" err="1" smtClean="0"/>
              <a:t>boar</a:t>
            </a:r>
            <a:r>
              <a:rPr lang="de-DE" sz="1400" i="1" dirty="0" smtClean="0"/>
              <a:t> </a:t>
            </a:r>
            <a:r>
              <a:rPr lang="de-DE" sz="1400" i="1" dirty="0" err="1" smtClean="0"/>
              <a:t>fuel</a:t>
            </a:r>
            <a:r>
              <a:rPr lang="de-DE" sz="1400" i="1" dirty="0" smtClean="0"/>
              <a:t> </a:t>
            </a:r>
            <a:r>
              <a:rPr lang="de-DE" sz="1400" i="1" dirty="0" err="1" smtClean="0"/>
              <a:t>consumption</a:t>
            </a:r>
            <a:r>
              <a:rPr lang="de-DE" sz="1400" i="1" dirty="0" smtClean="0"/>
              <a:t> in kg/</a:t>
            </a:r>
            <a:r>
              <a:rPr lang="de-DE" sz="1400" i="1" dirty="0" err="1" smtClean="0"/>
              <a:t>grid</a:t>
            </a:r>
            <a:r>
              <a:rPr lang="de-DE" sz="1400" i="1" dirty="0" smtClean="0"/>
              <a:t> </a:t>
            </a:r>
            <a:r>
              <a:rPr lang="de-DE" sz="1400" i="1" dirty="0" err="1" smtClean="0"/>
              <a:t>cell</a:t>
            </a:r>
            <a:r>
              <a:rPr lang="de-DE" sz="1400" i="1" dirty="0" smtClean="0"/>
              <a:t>/</a:t>
            </a:r>
            <a:r>
              <a:rPr lang="de-DE" sz="1400" i="1" dirty="0" err="1" smtClean="0"/>
              <a:t>year</a:t>
            </a:r>
            <a:r>
              <a:rPr lang="de-DE" sz="1400" i="1" dirty="0" smtClean="0"/>
              <a:t> (Johansson</a:t>
            </a:r>
            <a:r>
              <a:rPr lang="de-DE" sz="1400" i="1" dirty="0"/>
              <a:t>, 2016)</a:t>
            </a:r>
          </a:p>
        </p:txBody>
      </p:sp>
      <p:sp>
        <p:nvSpPr>
          <p:cNvPr id="7" name="Rechteck 6"/>
          <p:cNvSpPr/>
          <p:nvPr/>
        </p:nvSpPr>
        <p:spPr>
          <a:xfrm>
            <a:off x="378148" y="1404367"/>
            <a:ext cx="6192688" cy="6407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Database with activity data for </a:t>
            </a: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recreational shipping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is in progress and will be ready in few months.</a:t>
            </a:r>
            <a:endParaRPr lang="de-DE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A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meeting focusing on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the </a:t>
            </a: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</a:rPr>
              <a:t>construction </a:t>
            </a: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of scenarios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in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SHEBA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and on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the assessment </a:t>
            </a: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DPSIR framework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was held in Berlin in February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2016 (together with WP5). </a:t>
            </a:r>
          </a:p>
          <a:p>
            <a:pPr algn="l"/>
            <a:endParaRPr lang="de-DE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WP1 is participating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in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a scenario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workshop in Helsinki organized by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the Bonus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project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BALTICAPP. </a:t>
            </a:r>
          </a:p>
          <a:p>
            <a:pPr algn="l"/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Scenario years:</a:t>
            </a:r>
          </a:p>
          <a:p>
            <a:pPr algn="l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2030 / 2040</a:t>
            </a:r>
          </a:p>
          <a:p>
            <a:pPr algn="l"/>
            <a:endParaRPr lang="en-US" sz="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Topics:</a:t>
            </a:r>
          </a:p>
          <a:p>
            <a:pPr algn="l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BAU / SECA / NECA</a:t>
            </a:r>
          </a:p>
          <a:p>
            <a:pPr algn="l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Modal shift</a:t>
            </a:r>
          </a:p>
          <a:p>
            <a:pPr algn="l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Zero into water</a:t>
            </a:r>
          </a:p>
          <a:p>
            <a:pPr algn="l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Slow steaming, Port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</a:rPr>
              <a:t>installtions</a:t>
            </a: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etc. …</a:t>
            </a:r>
          </a:p>
          <a:p>
            <a:pPr algn="l"/>
            <a:endParaRPr lang="de-DE" sz="1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500" y="4860751"/>
            <a:ext cx="2664296" cy="19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158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WP2 Air </a:t>
            </a:r>
            <a:r>
              <a:rPr lang="de-DE" dirty="0" err="1" smtClean="0"/>
              <a:t>pollution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7</a:t>
            </a:fld>
            <a:endParaRPr lang="de-DE" dirty="0"/>
          </a:p>
        </p:txBody>
      </p:sp>
      <p:pic>
        <p:nvPicPr>
          <p:cNvPr id="5" name="Grafik 4" descr="C:\Users\Quante\CTM\SHEBA\WP6\Newsletter\NL#1\Jonson_Figur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844" y="1151458"/>
            <a:ext cx="4610383" cy="280784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hteck 5"/>
          <p:cNvSpPr/>
          <p:nvPr/>
        </p:nvSpPr>
        <p:spPr>
          <a:xfrm>
            <a:off x="5810845" y="4140671"/>
            <a:ext cx="47924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i="1" dirty="0"/>
              <a:t>Shipping contribution to PM air concentration and NOx deposition in the North Sea and Baltic Sea areas: a) PM2.5 in µm m</a:t>
            </a:r>
            <a:r>
              <a:rPr lang="en-US" i="1" baseline="30000" dirty="0"/>
              <a:t>-3</a:t>
            </a:r>
            <a:r>
              <a:rPr lang="en-US" i="1" dirty="0"/>
              <a:t>, b) PM2.5 in %, c) total deposition of N in mg m</a:t>
            </a:r>
            <a:r>
              <a:rPr lang="en-US" i="1" baseline="30000" dirty="0"/>
              <a:t>-2</a:t>
            </a:r>
            <a:r>
              <a:rPr lang="en-US" i="1" dirty="0"/>
              <a:t> , d) total deposition of N in % (Image adapted from Jonson et al. 2015).</a:t>
            </a:r>
            <a:endParaRPr lang="de-DE" i="1" dirty="0"/>
          </a:p>
        </p:txBody>
      </p:sp>
      <p:sp>
        <p:nvSpPr>
          <p:cNvPr id="7" name="Rechteck 6"/>
          <p:cNvSpPr/>
          <p:nvPr/>
        </p:nvSpPr>
        <p:spPr>
          <a:xfrm>
            <a:off x="395437" y="1403238"/>
            <a:ext cx="5544617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</a:rPr>
              <a:t>WP2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has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made progress with setting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up chemistry transport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model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systems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in the project. </a:t>
            </a:r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A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n ensemble of  3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atmospheric models to simulate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contributions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of shipping to air pollution levels and deposition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on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land and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the sea surface will be used. </a:t>
            </a:r>
          </a:p>
          <a:p>
            <a:pPr algn="l"/>
            <a:endParaRPr lang="en-US" sz="1000" dirty="0" smtClean="0">
              <a:solidFill>
                <a:schemeClr val="accent5">
                  <a:lumMod val="50000"/>
                </a:schemeClr>
              </a:solidFill>
              <a:latin typeface="Arial"/>
              <a:cs typeface="Arial"/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→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both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in current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situation (2008, 2011, 2013)</a:t>
            </a:r>
          </a:p>
          <a:p>
            <a:pPr algn="l"/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   and for scenarios </a:t>
            </a:r>
            <a:endParaRPr lang="de-DE" sz="1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Picture 3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56" y="4476935"/>
            <a:ext cx="2736304" cy="28320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feld 2"/>
          <p:cNvSpPr txBox="1"/>
          <p:nvPr/>
        </p:nvSpPr>
        <p:spPr>
          <a:xfrm>
            <a:off x="3258468" y="4497735"/>
            <a:ext cx="230425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smtClean="0">
                <a:solidFill>
                  <a:schemeClr val="accent5">
                    <a:lumMod val="50000"/>
                  </a:schemeClr>
                </a:solidFill>
              </a:rPr>
              <a:t>HZG:  CMAQ Set-</a:t>
            </a:r>
            <a:r>
              <a:rPr lang="de-DE" dirty="0" err="1" smtClean="0">
                <a:solidFill>
                  <a:schemeClr val="accent5">
                    <a:lumMod val="50000"/>
                  </a:schemeClr>
                </a:solidFill>
              </a:rPr>
              <a:t>up</a:t>
            </a:r>
            <a:endParaRPr lang="de-DE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258468" y="5309337"/>
            <a:ext cx="1944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smtClean="0"/>
              <a:t>plus</a:t>
            </a:r>
          </a:p>
          <a:p>
            <a:pPr algn="l"/>
            <a:endParaRPr lang="de-DE" dirty="0" smtClean="0"/>
          </a:p>
          <a:p>
            <a:pPr algn="l"/>
            <a:r>
              <a:rPr lang="de-DE" dirty="0" smtClean="0"/>
              <a:t>IVL   EMEP-TAPM</a:t>
            </a:r>
          </a:p>
          <a:p>
            <a:pPr algn="l"/>
            <a:endParaRPr lang="de-DE" dirty="0"/>
          </a:p>
          <a:p>
            <a:pPr algn="l"/>
            <a:r>
              <a:rPr lang="de-DE" dirty="0" smtClean="0"/>
              <a:t>FMI   SILAM CTM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999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0850" y="324247"/>
            <a:ext cx="6767512" cy="56038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 smtClean="0"/>
              <a:t>WP2 cont.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gray">
          <a:xfrm>
            <a:off x="450850" y="1043533"/>
            <a:ext cx="6767512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defTabSz="1042988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100000"/>
              </a:lnSpc>
              <a:buFontTx/>
            </a:pPr>
            <a:endParaRPr lang="en-GB" kern="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6786860" y="1417885"/>
            <a:ext cx="3600400" cy="30243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1042988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lang="en-GB" sz="1800" dirty="0" smtClean="0"/>
              <a:t>Air quality models on city scale:</a:t>
            </a:r>
          </a:p>
          <a:p>
            <a:pPr marL="0" marR="0" indent="0" algn="l" defTabSz="1042988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indent="0" algn="l" defTabSz="1042988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lang="en-GB" dirty="0" smtClean="0"/>
              <a:t>TAPM (IVL) [coupled to EMEP]:</a:t>
            </a:r>
            <a:br>
              <a:rPr lang="en-GB" dirty="0" smtClean="0"/>
            </a:br>
            <a:r>
              <a:rPr lang="en-GB" dirty="0" smtClean="0"/>
              <a:t>     1x1 km</a:t>
            </a:r>
            <a:r>
              <a:rPr lang="en-GB" baseline="30000" dirty="0" smtClean="0"/>
              <a:t>2</a:t>
            </a:r>
            <a:r>
              <a:rPr lang="en-GB" dirty="0" smtClean="0"/>
              <a:t>, </a:t>
            </a:r>
            <a:r>
              <a:rPr lang="sv-SE" dirty="0" smtClean="0"/>
              <a:t>Västra Götaland</a:t>
            </a:r>
          </a:p>
          <a:p>
            <a:pPr algn="l" defTabSz="1042988"/>
            <a:r>
              <a:rPr lang="en-GB" dirty="0" smtClean="0"/>
              <a:t>TAPM (HZG)</a:t>
            </a:r>
            <a:br>
              <a:rPr lang="en-GB" dirty="0" smtClean="0"/>
            </a:br>
            <a:r>
              <a:rPr lang="en-GB" dirty="0" smtClean="0"/>
              <a:t>     200x200 m</a:t>
            </a:r>
            <a:r>
              <a:rPr lang="en-GB" baseline="30000" dirty="0"/>
              <a:t>2</a:t>
            </a:r>
            <a:r>
              <a:rPr lang="en-GB" dirty="0" smtClean="0"/>
              <a:t>, 4 harbours</a:t>
            </a:r>
          </a:p>
          <a:p>
            <a:pPr algn="l" defTabSz="1042988"/>
            <a:r>
              <a:rPr lang="en-GB" dirty="0" smtClean="0"/>
              <a:t>CMAQ (HZG)</a:t>
            </a:r>
            <a:br>
              <a:rPr lang="en-GB" dirty="0" smtClean="0"/>
            </a:br>
            <a:r>
              <a:rPr lang="en-GB" dirty="0" smtClean="0"/>
              <a:t>     1x1 km</a:t>
            </a:r>
            <a:r>
              <a:rPr lang="en-GB" baseline="30000" dirty="0"/>
              <a:t>2</a:t>
            </a:r>
            <a:r>
              <a:rPr lang="en-GB" dirty="0" smtClean="0"/>
              <a:t>, 4 harbours</a:t>
            </a:r>
          </a:p>
          <a:p>
            <a:pPr marL="0" marR="0" indent="0" algn="l" defTabSz="1042988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</a:rPr>
              <a:t>CityChem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(HZG) [coupled to CMAQ]</a:t>
            </a:r>
          </a:p>
          <a:p>
            <a:pPr algn="l" defTabSz="1042988"/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    1x1 km</a:t>
            </a:r>
            <a:r>
              <a:rPr lang="en-GB" baseline="30000" dirty="0"/>
              <a:t>2</a:t>
            </a: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, 4 harbours</a:t>
            </a:r>
          </a:p>
        </p:txBody>
      </p:sp>
      <p:grpSp>
        <p:nvGrpSpPr>
          <p:cNvPr id="18" name="Gruppieren 17"/>
          <p:cNvGrpSpPr/>
          <p:nvPr/>
        </p:nvGrpSpPr>
        <p:grpSpPr>
          <a:xfrm>
            <a:off x="522163" y="2093490"/>
            <a:ext cx="6071347" cy="4783485"/>
            <a:chOff x="522163" y="2094630"/>
            <a:chExt cx="6071347" cy="4783485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163" y="2094630"/>
              <a:ext cx="6071347" cy="4783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 bwMode="auto">
            <a:xfrm>
              <a:off x="810196" y="4788916"/>
              <a:ext cx="648000" cy="648000"/>
            </a:xfrm>
            <a:prstGeom prst="rect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042988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 3" pitchFamily="18" charset="2"/>
                <a:buNone/>
                <a:tabLst/>
              </a:pPr>
              <a:endParaRPr kumimoji="0" lang="en-GB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0" name="Rectangle 10"/>
            <p:cNvSpPr/>
            <p:nvPr/>
          </p:nvSpPr>
          <p:spPr bwMode="auto">
            <a:xfrm>
              <a:off x="772967" y="5869036"/>
              <a:ext cx="648000" cy="648000"/>
            </a:xfrm>
            <a:prstGeom prst="rect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042988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 3" pitchFamily="18" charset="2"/>
                <a:buNone/>
                <a:tabLst/>
              </a:pPr>
              <a:endParaRPr kumimoji="0" lang="en-GB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1" name="Rectangle 11"/>
            <p:cNvSpPr/>
            <p:nvPr/>
          </p:nvSpPr>
          <p:spPr bwMode="auto">
            <a:xfrm>
              <a:off x="2754412" y="5851377"/>
              <a:ext cx="648000" cy="648000"/>
            </a:xfrm>
            <a:prstGeom prst="rect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042988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 3" pitchFamily="18" charset="2"/>
                <a:buNone/>
                <a:tabLst/>
              </a:pPr>
              <a:endParaRPr kumimoji="0" lang="en-GB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2" name="Rectangle 12"/>
            <p:cNvSpPr/>
            <p:nvPr/>
          </p:nvSpPr>
          <p:spPr bwMode="auto">
            <a:xfrm>
              <a:off x="4410668" y="5004940"/>
              <a:ext cx="648000" cy="648000"/>
            </a:xfrm>
            <a:prstGeom prst="rect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042988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 3" pitchFamily="18" charset="2"/>
                <a:buNone/>
                <a:tabLst/>
              </a:pPr>
              <a:endParaRPr kumimoji="0" lang="en-GB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13" name="AutoShape 27"/>
          <p:cNvSpPr>
            <a:spLocks noChangeArrowheads="1"/>
          </p:cNvSpPr>
          <p:nvPr/>
        </p:nvSpPr>
        <p:spPr bwMode="auto">
          <a:xfrm rot="16200000">
            <a:off x="8006943" y="4732247"/>
            <a:ext cx="757449" cy="173279"/>
          </a:xfrm>
          <a:prstGeom prst="rightArrow">
            <a:avLst>
              <a:gd name="adj1" fmla="val 38889"/>
              <a:gd name="adj2" fmla="val 149031"/>
            </a:avLst>
          </a:prstGeom>
          <a:solidFill>
            <a:srgbClr val="00A46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4306" tIns="52153" rIns="104306" bIns="52153" anchor="ctr"/>
          <a:lstStyle>
            <a:lvl1pPr eaLnBrk="0" hangingPunct="0">
              <a:spcBef>
                <a:spcPct val="20000"/>
              </a:spcBef>
              <a:spcAft>
                <a:spcPct val="20000"/>
              </a:spcAft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20000"/>
              </a:spcAft>
              <a:buSzPct val="8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panose="020B0604020202020204" pitchFamily="34" charset="0"/>
              <a:buChar char="…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100">
              <a:cs typeface="Arial" panose="020B0604020202020204" pitchFamily="34" charset="0"/>
            </a:endParaRP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7478443" y="5010829"/>
            <a:ext cx="1641169" cy="714119"/>
          </a:xfrm>
          <a:prstGeom prst="bevel">
            <a:avLst>
              <a:gd name="adj" fmla="val 7824"/>
            </a:avLst>
          </a:prstGeom>
          <a:solidFill>
            <a:srgbClr val="00A46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4306" tIns="52153" rIns="104306" bIns="52153" anchor="ctr"/>
          <a:lstStyle>
            <a:lvl1pPr eaLnBrk="0" hangingPunct="0">
              <a:spcBef>
                <a:spcPct val="20000"/>
              </a:spcBef>
              <a:spcAft>
                <a:spcPct val="20000"/>
              </a:spcAft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20000"/>
              </a:spcAft>
              <a:buSzPct val="8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panose="020B0604020202020204" pitchFamily="34" charset="0"/>
              <a:buChar char="…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STEAM 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emission model</a:t>
            </a: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 rot="18406245">
            <a:off x="7695467" y="5902144"/>
            <a:ext cx="714119" cy="183793"/>
          </a:xfrm>
          <a:prstGeom prst="rightArrow">
            <a:avLst>
              <a:gd name="adj1" fmla="val 38889"/>
              <a:gd name="adj2" fmla="val 149031"/>
            </a:avLst>
          </a:prstGeom>
          <a:solidFill>
            <a:srgbClr val="00A46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4306" tIns="52153" rIns="104306" bIns="52153" anchor="ctr"/>
          <a:lstStyle>
            <a:lvl1pPr eaLnBrk="0" hangingPunct="0">
              <a:spcBef>
                <a:spcPct val="20000"/>
              </a:spcBef>
              <a:spcAft>
                <a:spcPct val="20000"/>
              </a:spcAft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20000"/>
              </a:spcAft>
              <a:buSzPct val="8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panose="020B0604020202020204" pitchFamily="34" charset="0"/>
              <a:buChar char="…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100">
              <a:cs typeface="Arial" panose="020B0604020202020204" pitchFamily="34" charset="0"/>
            </a:endParaRPr>
          </a:p>
        </p:txBody>
      </p:sp>
      <p:sp>
        <p:nvSpPr>
          <p:cNvPr id="16" name="AutoShape 31"/>
          <p:cNvSpPr>
            <a:spLocks noChangeArrowheads="1"/>
          </p:cNvSpPr>
          <p:nvPr/>
        </p:nvSpPr>
        <p:spPr bwMode="auto">
          <a:xfrm>
            <a:off x="7196574" y="6233088"/>
            <a:ext cx="1390486" cy="635356"/>
          </a:xfrm>
          <a:prstGeom prst="can">
            <a:avLst>
              <a:gd name="adj" fmla="val 25000"/>
            </a:avLst>
          </a:prstGeom>
          <a:solidFill>
            <a:srgbClr val="00A46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4306" tIns="52153" rIns="104306" bIns="52153" anchor="ctr"/>
          <a:lstStyle>
            <a:lvl1pPr eaLnBrk="0" hangingPunct="0">
              <a:spcBef>
                <a:spcPct val="20000"/>
              </a:spcBef>
              <a:spcAft>
                <a:spcPct val="20000"/>
              </a:spcAft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20000"/>
              </a:spcAft>
              <a:buSzPct val="8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panose="020B0604020202020204" pitchFamily="34" charset="0"/>
              <a:buChar char="…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20000"/>
              </a:spcAft>
              <a:buChar char="•"/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AIS ship data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9112552" y="5086201"/>
            <a:ext cx="1274708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250x250 </a:t>
            </a:r>
            <a:r>
              <a:rPr lang="en-GB" dirty="0"/>
              <a:t>m</a:t>
            </a:r>
            <a:r>
              <a:rPr lang="en-GB" baseline="30000" dirty="0"/>
              <a:t>2</a:t>
            </a:r>
            <a:endParaRPr lang="en-GB" dirty="0"/>
          </a:p>
        </p:txBody>
      </p:sp>
      <p:sp>
        <p:nvSpPr>
          <p:cNvPr id="20" name="Rechteck 19"/>
          <p:cNvSpPr/>
          <p:nvPr/>
        </p:nvSpPr>
        <p:spPr>
          <a:xfrm>
            <a:off x="450156" y="1260351"/>
            <a:ext cx="3650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2000" kern="0" dirty="0">
                <a:solidFill>
                  <a:srgbClr val="AACAE6">
                    <a:lumMod val="50000"/>
                  </a:srgbClr>
                </a:solidFill>
                <a:latin typeface="Arial"/>
                <a:ea typeface="+mj-ea"/>
                <a:cs typeface="Arial"/>
              </a:rPr>
              <a:t>City-scale air quality modelling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55606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WP 3 </a:t>
            </a:r>
            <a:r>
              <a:rPr lang="de-DE" dirty="0" err="1" smtClean="0"/>
              <a:t>Water</a:t>
            </a:r>
            <a:r>
              <a:rPr lang="de-DE" dirty="0" smtClean="0"/>
              <a:t> </a:t>
            </a:r>
            <a:r>
              <a:rPr lang="de-DE" dirty="0" err="1" smtClean="0"/>
              <a:t>pollution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5E007-8B67-4D55-AC58-8586F9573028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963" y="1476375"/>
            <a:ext cx="499510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>
          <a:xfrm>
            <a:off x="399628" y="1476375"/>
            <a:ext cx="530711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WP3 has </a:t>
            </a:r>
            <a:r>
              <a:rPr lang="en-US" sz="1800" dirty="0" err="1">
                <a:solidFill>
                  <a:schemeClr val="accent5">
                    <a:lumMod val="50000"/>
                  </a:schemeClr>
                </a:solidFill>
              </a:rPr>
              <a:t>analysed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 the shipping-related sources of pollutants and the </a:t>
            </a: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availability of data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, both in terms of </a:t>
            </a: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emission factors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environmental impacts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algn="l"/>
            <a:endParaRPr lang="en-US" sz="1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Distribution of water pollutants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will be calculated with help of AIS-based model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STEAM (WP1)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which will implement emission factors provided by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WP3. </a:t>
            </a:r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de-DE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Preparation of a </a:t>
            </a: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</a:rPr>
              <a:t>measurement </a:t>
            </a: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campaign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is in progress. Goal: investigating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pollution fingerprints in shipping lanes of the Baltic Sea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using the sailing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research vessel </a:t>
            </a:r>
            <a:r>
              <a:rPr lang="en-US" sz="1800" dirty="0" err="1" smtClean="0">
                <a:solidFill>
                  <a:schemeClr val="accent5">
                    <a:lumMod val="50000"/>
                  </a:schemeClr>
                </a:solidFill>
              </a:rPr>
              <a:t>Hrimfare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for the second half of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June. </a:t>
            </a:r>
          </a:p>
          <a:p>
            <a:pPr algn="l"/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</a:rPr>
              <a:t>Ecosystem model 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</a:rPr>
              <a:t>– test runs conducted at TUT.</a:t>
            </a:r>
            <a:endParaRPr lang="de-DE" sz="18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90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zg_deutsch_v2">
  <a:themeElements>
    <a:clrScheme name="HZG_deutsch_v2 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0098D4"/>
      </a:accent1>
      <a:accent2>
        <a:srgbClr val="5F5F5F"/>
      </a:accent2>
      <a:accent3>
        <a:srgbClr val="FFFFFF"/>
      </a:accent3>
      <a:accent4>
        <a:srgbClr val="000000"/>
      </a:accent4>
      <a:accent5>
        <a:srgbClr val="AACAE6"/>
      </a:accent5>
      <a:accent6>
        <a:srgbClr val="555555"/>
      </a:accent6>
      <a:hlink>
        <a:srgbClr val="B2B2B2"/>
      </a:hlink>
      <a:folHlink>
        <a:srgbClr val="DDDDDD"/>
      </a:folHlink>
    </a:clrScheme>
    <a:fontScheme name="HZG_deutsch_v2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 typeface="Wingdings 3" pitchFamily="18" charset="2"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 typeface="Wingdings 3" pitchFamily="18" charset="2"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HZG_deutsch_v2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98D4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AACAE6"/>
        </a:accent5>
        <a:accent6>
          <a:srgbClr val="555555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hzg_deutsch_v2</Template>
  <TotalTime>0</TotalTime>
  <Words>1249</Words>
  <Application>Microsoft Office PowerPoint</Application>
  <PresentationFormat>Brugerdefineret</PresentationFormat>
  <Paragraphs>224</Paragraphs>
  <Slides>16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16</vt:i4>
      </vt:variant>
    </vt:vector>
  </HeadingPairs>
  <TitlesOfParts>
    <vt:vector size="17" baseType="lpstr">
      <vt:lpstr>hzg_deutsch_v2</vt:lpstr>
      <vt:lpstr>EUSBSR PA Ship 6th international Steering Committee meeting</vt:lpstr>
      <vt:lpstr>SHEBA Consortium</vt:lpstr>
      <vt:lpstr>SHEBA Objectives and Structure</vt:lpstr>
      <vt:lpstr>SHEBA progress report</vt:lpstr>
      <vt:lpstr>WP1 Policy, Scenarios, Activity data </vt:lpstr>
      <vt:lpstr>WP1 cont.</vt:lpstr>
      <vt:lpstr>WP2 Air pollution</vt:lpstr>
      <vt:lpstr>WP2 cont.</vt:lpstr>
      <vt:lpstr>WP 3 Water pollution</vt:lpstr>
      <vt:lpstr>WP 4 Underwater Noise</vt:lpstr>
      <vt:lpstr>PowerPoint-præsentation</vt:lpstr>
      <vt:lpstr>Stakeholder meeting in Hamburg</vt:lpstr>
      <vt:lpstr>Further stakeholder elicitation</vt:lpstr>
      <vt:lpstr>Measurement campaign in summer 2016</vt:lpstr>
      <vt:lpstr>Outreach activities in connection with the measurement campaign</vt:lpstr>
      <vt:lpstr>Meetings</vt:lpstr>
    </vt:vector>
  </TitlesOfParts>
  <Company>HZG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Anlass</dc:title>
  <dc:creator>Seth,  Bianca</dc:creator>
  <dc:description>Template: 2010-10-14</dc:description>
  <cp:lastModifiedBy>Ditte Folke Kikkert Henriksen (SFS)</cp:lastModifiedBy>
  <cp:revision>67</cp:revision>
  <dcterms:created xsi:type="dcterms:W3CDTF">2013-08-26T11:03:36Z</dcterms:created>
  <dcterms:modified xsi:type="dcterms:W3CDTF">2016-04-13T10:25:58Z</dcterms:modified>
</cp:coreProperties>
</file>